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8" r:id="rId2"/>
  </p:sldMasterIdLst>
  <p:notesMasterIdLst>
    <p:notesMasterId r:id="rId34"/>
  </p:notesMasterIdLst>
  <p:handoutMasterIdLst>
    <p:handoutMasterId r:id="rId35"/>
  </p:handoutMasterIdLst>
  <p:sldIdLst>
    <p:sldId id="256" r:id="rId3"/>
    <p:sldId id="306" r:id="rId4"/>
    <p:sldId id="263" r:id="rId5"/>
    <p:sldId id="264" r:id="rId6"/>
    <p:sldId id="265" r:id="rId7"/>
    <p:sldId id="266" r:id="rId8"/>
    <p:sldId id="268" r:id="rId9"/>
    <p:sldId id="267" r:id="rId10"/>
    <p:sldId id="280" r:id="rId11"/>
    <p:sldId id="285" r:id="rId12"/>
    <p:sldId id="284" r:id="rId13"/>
    <p:sldId id="286" r:id="rId14"/>
    <p:sldId id="307" r:id="rId15"/>
    <p:sldId id="308" r:id="rId16"/>
    <p:sldId id="309" r:id="rId17"/>
    <p:sldId id="310" r:id="rId18"/>
    <p:sldId id="311" r:id="rId19"/>
    <p:sldId id="313" r:id="rId20"/>
    <p:sldId id="300" r:id="rId21"/>
    <p:sldId id="304" r:id="rId22"/>
    <p:sldId id="269" r:id="rId23"/>
    <p:sldId id="305" r:id="rId24"/>
    <p:sldId id="275" r:id="rId25"/>
    <p:sldId id="301" r:id="rId26"/>
    <p:sldId id="302" r:id="rId27"/>
    <p:sldId id="303" r:id="rId28"/>
    <p:sldId id="277" r:id="rId29"/>
    <p:sldId id="278" r:id="rId30"/>
    <p:sldId id="279" r:id="rId31"/>
    <p:sldId id="281" r:id="rId32"/>
    <p:sldId id="31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60D"/>
    <a:srgbClr val="BE3418"/>
    <a:srgbClr val="A14F0B"/>
    <a:srgbClr val="C35F0D"/>
    <a:srgbClr val="F07510"/>
    <a:srgbClr val="B75A0D"/>
    <a:srgbClr val="C25F0E"/>
    <a:srgbClr val="D8690E"/>
    <a:srgbClr val="4C1918"/>
    <a:srgbClr val="026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1" autoAdjust="0"/>
    <p:restoredTop sz="94343" autoAdjust="0"/>
  </p:normalViewPr>
  <p:slideViewPr>
    <p:cSldViewPr>
      <p:cViewPr>
        <p:scale>
          <a:sx n="76" d="100"/>
          <a:sy n="76" d="100"/>
        </p:scale>
        <p:origin x="-1170" y="-54"/>
      </p:cViewPr>
      <p:guideLst>
        <p:guide orient="horz" pos="2160"/>
        <p:guide pos="2880"/>
      </p:guideLst>
    </p:cSldViewPr>
  </p:slideViewPr>
  <p:outlineViewPr>
    <p:cViewPr>
      <p:scale>
        <a:sx n="33" d="100"/>
        <a:sy n="33" d="100"/>
      </p:scale>
      <p:origin x="0" y="-888"/>
    </p:cViewPr>
  </p:outlineViewPr>
  <p:notesTextViewPr>
    <p:cViewPr>
      <p:scale>
        <a:sx n="1" d="1"/>
        <a:sy n="1" d="1"/>
      </p:scale>
      <p:origin x="0" y="0"/>
    </p:cViewPr>
  </p:notesTextViewPr>
  <p:notesViewPr>
    <p:cSldViewPr>
      <p:cViewPr varScale="1">
        <p:scale>
          <a:sx n="53" d="100"/>
          <a:sy n="53"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8F146-B434-4324-BF65-052EA87A4E3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567C8B8D-87A0-431E-ACD9-6A082894E705}">
      <dgm:prSet phldrT="[Текст]" custT="1"/>
      <dgm:spPr>
        <a:solidFill>
          <a:schemeClr val="bg2"/>
        </a:solidFill>
        <a:effectLst>
          <a:glow rad="241300">
            <a:schemeClr val="tx2">
              <a:lumMod val="60000"/>
              <a:lumOff val="40000"/>
              <a:alpha val="61000"/>
            </a:schemeClr>
          </a:glow>
        </a:effectLst>
      </dgm:spPr>
      <dgm:t>
        <a:bodyPr vert="vert" lIns="36000" rIns="36000"/>
        <a:lstStyle/>
        <a:p>
          <a:r>
            <a:rPr lang="uk-UA" sz="3600" dirty="0" smtClean="0">
              <a:latin typeface="+mn-lt"/>
            </a:rPr>
            <a:t> </a:t>
          </a:r>
          <a:r>
            <a:rPr lang="uk-UA" sz="3600" dirty="0" smtClean="0">
              <a:solidFill>
                <a:schemeClr val="tx1"/>
              </a:solidFill>
              <a:effectLst/>
              <a:latin typeface="+mn-lt"/>
              <a:cs typeface="Times New Roman" panose="02020603050405020304" pitchFamily="18" charset="0"/>
            </a:rPr>
            <a:t>ЗЗСО</a:t>
          </a:r>
        </a:p>
        <a:p>
          <a:r>
            <a:rPr lang="uk-UA" sz="3600" dirty="0" smtClean="0">
              <a:solidFill>
                <a:schemeClr val="tx1"/>
              </a:solidFill>
              <a:effectLst/>
              <a:latin typeface="+mn-lt"/>
              <a:cs typeface="Times New Roman" panose="02020603050405020304" pitchFamily="18" charset="0"/>
            </a:rPr>
            <a:t> ЗВО</a:t>
          </a:r>
        </a:p>
        <a:p>
          <a:r>
            <a:rPr lang="uk-UA" sz="3600" dirty="0" smtClean="0">
              <a:solidFill>
                <a:schemeClr val="tx1"/>
              </a:solidFill>
              <a:effectLst/>
              <a:latin typeface="+mn-lt"/>
              <a:cs typeface="Times New Roman" panose="02020603050405020304" pitchFamily="18" charset="0"/>
            </a:rPr>
            <a:t> ЗПО</a:t>
          </a:r>
          <a:endParaRPr lang="uk-UA" sz="3600" dirty="0">
            <a:solidFill>
              <a:schemeClr val="tx1"/>
            </a:solidFill>
            <a:effectLst/>
            <a:latin typeface="+mn-lt"/>
            <a:cs typeface="Times New Roman" panose="02020603050405020304" pitchFamily="18" charset="0"/>
          </a:endParaRPr>
        </a:p>
      </dgm:t>
    </dgm:pt>
    <dgm:pt modelId="{88795A88-629A-4F77-9EFA-182DFBD591F3}" type="parTrans" cxnId="{2D56CD2D-9B2F-4B95-91D7-6536B2B53809}">
      <dgm:prSet/>
      <dgm:spPr/>
      <dgm:t>
        <a:bodyPr/>
        <a:lstStyle/>
        <a:p>
          <a:endParaRPr lang="uk-UA"/>
        </a:p>
      </dgm:t>
    </dgm:pt>
    <dgm:pt modelId="{1DE3D4CE-981D-436C-8CFD-E50F64DA5974}" type="sibTrans" cxnId="{2D56CD2D-9B2F-4B95-91D7-6536B2B53809}">
      <dgm:prSet/>
      <dgm:spPr/>
      <dgm:t>
        <a:bodyPr/>
        <a:lstStyle/>
        <a:p>
          <a:endParaRPr lang="uk-UA"/>
        </a:p>
      </dgm:t>
    </dgm:pt>
    <dgm:pt modelId="{77C042B6-CD7B-4955-9A85-200E2BAD6FE9}">
      <dgm:prSet phldrT="[Текст]" custT="1"/>
      <dgm:spPr>
        <a:solidFill>
          <a:schemeClr val="bg2"/>
        </a:solidFill>
        <a:effectLst>
          <a:glow rad="228600">
            <a:schemeClr val="tx2">
              <a:lumMod val="40000"/>
              <a:lumOff val="60000"/>
              <a:alpha val="84000"/>
            </a:schemeClr>
          </a:glow>
        </a:effectLst>
      </dgm:spPr>
      <dgm:t>
        <a:bodyPr/>
        <a:lstStyle/>
        <a:p>
          <a:r>
            <a:rPr lang="uk-UA" sz="1800" b="0" dirty="0" smtClean="0">
              <a:solidFill>
                <a:schemeClr val="tx1"/>
              </a:solidFill>
              <a:latin typeface="+mn-lt"/>
              <a:cs typeface="Times New Roman" panose="02020603050405020304" pitchFamily="18" charset="0"/>
            </a:rPr>
            <a:t>Українська мова і література (українська мова)</a:t>
          </a:r>
          <a:endParaRPr lang="uk-UA" sz="1800" b="0" dirty="0">
            <a:solidFill>
              <a:schemeClr val="tx1"/>
            </a:solidFill>
            <a:latin typeface="+mn-lt"/>
            <a:cs typeface="Times New Roman" panose="02020603050405020304" pitchFamily="18" charset="0"/>
          </a:endParaRPr>
        </a:p>
      </dgm:t>
    </dgm:pt>
    <dgm:pt modelId="{259CAF2B-AF6E-44BC-B049-DCACBE85DEE8}" type="parTrans" cxnId="{A1BEEFCB-96A4-48D9-A970-D0DBB8F99B7C}">
      <dgm:prSet/>
      <dgm:spPr/>
      <dgm:t>
        <a:bodyPr/>
        <a:lstStyle/>
        <a:p>
          <a:endParaRPr lang="uk-UA"/>
        </a:p>
      </dgm:t>
    </dgm:pt>
    <dgm:pt modelId="{E289C11E-1891-49B1-8E34-953F50035967}" type="sibTrans" cxnId="{A1BEEFCB-96A4-48D9-A970-D0DBB8F99B7C}">
      <dgm:prSet/>
      <dgm:spPr/>
      <dgm:t>
        <a:bodyPr/>
        <a:lstStyle/>
        <a:p>
          <a:endParaRPr lang="uk-UA"/>
        </a:p>
      </dgm:t>
    </dgm:pt>
    <dgm:pt modelId="{5A91B4EA-680C-4AA5-BA6E-F512ABB50B0C}">
      <dgm:prSet phldrT="[Текст]" custT="1"/>
      <dgm:spPr>
        <a:solidFill>
          <a:schemeClr val="bg2"/>
        </a:solidFill>
        <a:effectLst>
          <a:glow rad="190500">
            <a:schemeClr val="tx2">
              <a:lumMod val="40000"/>
              <a:lumOff val="60000"/>
              <a:alpha val="85000"/>
            </a:schemeClr>
          </a:glow>
        </a:effectLst>
      </dgm:spPr>
      <dgm:t>
        <a:bodyPr/>
        <a:lstStyle/>
        <a:p>
          <a:r>
            <a:rPr lang="uk-UA" sz="1800" b="0" dirty="0" smtClean="0">
              <a:solidFill>
                <a:schemeClr val="tx1"/>
              </a:solidFill>
              <a:effectLst/>
              <a:latin typeface="+mn-lt"/>
              <a:cs typeface="Times New Roman" panose="02020603050405020304" pitchFamily="18" charset="0"/>
            </a:rPr>
            <a:t>Математика або історія України (</a:t>
          </a:r>
          <a:r>
            <a:rPr lang="en-US" sz="1800" b="0" dirty="0" smtClean="0">
              <a:solidFill>
                <a:schemeClr val="tx1"/>
              </a:solidFill>
              <a:effectLst/>
              <a:latin typeface="+mn-lt"/>
              <a:cs typeface="Times New Roman" panose="02020603050405020304" pitchFamily="18" charset="0"/>
            </a:rPr>
            <a:t>XX-XXI </a:t>
          </a:r>
          <a:r>
            <a:rPr lang="uk-UA" sz="1800" b="0" dirty="0" smtClean="0">
              <a:solidFill>
                <a:schemeClr val="tx1"/>
              </a:solidFill>
              <a:effectLst/>
              <a:latin typeface="+mn-lt"/>
              <a:cs typeface="Times New Roman" panose="02020603050405020304" pitchFamily="18" charset="0"/>
            </a:rPr>
            <a:t>ст.) за вибором учня, студента</a:t>
          </a:r>
          <a:endParaRPr lang="uk-UA" sz="1800" b="0" dirty="0">
            <a:solidFill>
              <a:schemeClr val="tx1"/>
            </a:solidFill>
            <a:effectLst/>
            <a:latin typeface="+mn-lt"/>
            <a:cs typeface="Times New Roman" panose="02020603050405020304" pitchFamily="18" charset="0"/>
          </a:endParaRPr>
        </a:p>
      </dgm:t>
    </dgm:pt>
    <dgm:pt modelId="{11D09E05-FC6F-4417-8C72-AAAA6F521733}" type="parTrans" cxnId="{EE6B911F-CB42-461D-8A8D-AF7738E08CA0}">
      <dgm:prSet/>
      <dgm:spPr/>
      <dgm:t>
        <a:bodyPr/>
        <a:lstStyle/>
        <a:p>
          <a:endParaRPr lang="uk-UA"/>
        </a:p>
      </dgm:t>
    </dgm:pt>
    <dgm:pt modelId="{852E0455-5642-40E5-BEA4-64A1AAEBC93B}" type="sibTrans" cxnId="{EE6B911F-CB42-461D-8A8D-AF7738E08CA0}">
      <dgm:prSet/>
      <dgm:spPr/>
      <dgm:t>
        <a:bodyPr/>
        <a:lstStyle/>
        <a:p>
          <a:endParaRPr lang="uk-UA"/>
        </a:p>
      </dgm:t>
    </dgm:pt>
    <dgm:pt modelId="{E52E8D29-ECD9-4D05-ADE6-03363A7696CB}">
      <dgm:prSet phldrT="[Текст]" custT="1"/>
      <dgm:spPr>
        <a:solidFill>
          <a:schemeClr val="bg2"/>
        </a:solidFill>
        <a:effectLst>
          <a:glow rad="190500">
            <a:schemeClr val="tx2">
              <a:lumMod val="40000"/>
              <a:lumOff val="60000"/>
            </a:schemeClr>
          </a:glow>
        </a:effectLst>
      </dgm:spPr>
      <dgm:t>
        <a:bodyPr/>
        <a:lstStyle/>
        <a:p>
          <a:r>
            <a:rPr lang="uk-UA" sz="1600" b="0" dirty="0" smtClean="0">
              <a:solidFill>
                <a:schemeClr val="tx1"/>
              </a:solidFill>
              <a:latin typeface="+mn-lt"/>
              <a:cs typeface="Times New Roman" panose="02020603050405020304" pitchFamily="18" charset="0"/>
            </a:rPr>
            <a:t>Один предмет з переліку (історія України, математика, біологія, географія, фізика, хімія, англійська мова, іспанська мова, німецька мова, французька мова) за вибором учня, студента</a:t>
          </a:r>
          <a:endParaRPr lang="uk-UA" sz="1600" b="0" dirty="0">
            <a:solidFill>
              <a:schemeClr val="tx1"/>
            </a:solidFill>
            <a:latin typeface="+mn-lt"/>
            <a:cs typeface="Times New Roman" panose="02020603050405020304" pitchFamily="18" charset="0"/>
          </a:endParaRPr>
        </a:p>
      </dgm:t>
    </dgm:pt>
    <dgm:pt modelId="{D2CFA54D-E7C3-4732-AA9F-D2A5CBFD5373}" type="parTrans" cxnId="{376930CA-3AD4-459C-B067-4126D38CE9A3}">
      <dgm:prSet/>
      <dgm:spPr/>
      <dgm:t>
        <a:bodyPr/>
        <a:lstStyle/>
        <a:p>
          <a:endParaRPr lang="uk-UA"/>
        </a:p>
      </dgm:t>
    </dgm:pt>
    <dgm:pt modelId="{305A8A69-CD87-4B35-99BB-BA6B97A0E5CE}" type="sibTrans" cxnId="{376930CA-3AD4-459C-B067-4126D38CE9A3}">
      <dgm:prSet/>
      <dgm:spPr/>
      <dgm:t>
        <a:bodyPr/>
        <a:lstStyle/>
        <a:p>
          <a:endParaRPr lang="uk-UA"/>
        </a:p>
      </dgm:t>
    </dgm:pt>
    <dgm:pt modelId="{D58BF1DA-2DBE-4AA1-AD89-F312CC70D578}" type="pres">
      <dgm:prSet presAssocID="{6CA8F146-B434-4324-BF65-052EA87A4E38}" presName="Name0" presStyleCnt="0">
        <dgm:presLayoutVars>
          <dgm:chPref val="1"/>
          <dgm:dir/>
          <dgm:animOne val="branch"/>
          <dgm:animLvl val="lvl"/>
          <dgm:resizeHandles val="exact"/>
        </dgm:presLayoutVars>
      </dgm:prSet>
      <dgm:spPr/>
      <dgm:t>
        <a:bodyPr/>
        <a:lstStyle/>
        <a:p>
          <a:endParaRPr lang="uk-UA"/>
        </a:p>
      </dgm:t>
    </dgm:pt>
    <dgm:pt modelId="{631F89F6-9BCB-41AF-8654-05A731EC60C7}" type="pres">
      <dgm:prSet presAssocID="{567C8B8D-87A0-431E-ACD9-6A082894E705}" presName="root1" presStyleCnt="0"/>
      <dgm:spPr/>
    </dgm:pt>
    <dgm:pt modelId="{94D92123-4638-474D-B363-6C9A761B0C41}" type="pres">
      <dgm:prSet presAssocID="{567C8B8D-87A0-431E-ACD9-6A082894E705}" presName="LevelOneTextNode" presStyleLbl="node0" presStyleIdx="0" presStyleCnt="1" custScaleX="200274" custLinFactNeighborX="-4176" custLinFactNeighborY="-98">
        <dgm:presLayoutVars>
          <dgm:chPref val="3"/>
        </dgm:presLayoutVars>
      </dgm:prSet>
      <dgm:spPr/>
      <dgm:t>
        <a:bodyPr/>
        <a:lstStyle/>
        <a:p>
          <a:endParaRPr lang="uk-UA"/>
        </a:p>
      </dgm:t>
    </dgm:pt>
    <dgm:pt modelId="{960AE0C6-39D6-4369-AC7F-CC4A23147CA9}" type="pres">
      <dgm:prSet presAssocID="{567C8B8D-87A0-431E-ACD9-6A082894E705}" presName="level2hierChild" presStyleCnt="0"/>
      <dgm:spPr/>
    </dgm:pt>
    <dgm:pt modelId="{8A0FF036-510D-49F6-A5A9-DA129F3181BF}" type="pres">
      <dgm:prSet presAssocID="{259CAF2B-AF6E-44BC-B049-DCACBE85DEE8}" presName="conn2-1" presStyleLbl="parChTrans1D2" presStyleIdx="0" presStyleCnt="3"/>
      <dgm:spPr/>
      <dgm:t>
        <a:bodyPr/>
        <a:lstStyle/>
        <a:p>
          <a:endParaRPr lang="uk-UA"/>
        </a:p>
      </dgm:t>
    </dgm:pt>
    <dgm:pt modelId="{D922A54B-BE60-4B09-8661-A5E25741F319}" type="pres">
      <dgm:prSet presAssocID="{259CAF2B-AF6E-44BC-B049-DCACBE85DEE8}" presName="connTx" presStyleLbl="parChTrans1D2" presStyleIdx="0" presStyleCnt="3"/>
      <dgm:spPr/>
      <dgm:t>
        <a:bodyPr/>
        <a:lstStyle/>
        <a:p>
          <a:endParaRPr lang="uk-UA"/>
        </a:p>
      </dgm:t>
    </dgm:pt>
    <dgm:pt modelId="{912D7730-0125-4130-9C85-3976356978B5}" type="pres">
      <dgm:prSet presAssocID="{77C042B6-CD7B-4955-9A85-200E2BAD6FE9}" presName="root2" presStyleCnt="0"/>
      <dgm:spPr/>
    </dgm:pt>
    <dgm:pt modelId="{267B8606-5B12-4BFC-85D7-263581B93A5D}" type="pres">
      <dgm:prSet presAssocID="{77C042B6-CD7B-4955-9A85-200E2BAD6FE9}" presName="LevelTwoTextNode" presStyleLbl="node2" presStyleIdx="0" presStyleCnt="3" custScaleX="131904" custScaleY="159149">
        <dgm:presLayoutVars>
          <dgm:chPref val="3"/>
        </dgm:presLayoutVars>
      </dgm:prSet>
      <dgm:spPr/>
      <dgm:t>
        <a:bodyPr/>
        <a:lstStyle/>
        <a:p>
          <a:endParaRPr lang="uk-UA"/>
        </a:p>
      </dgm:t>
    </dgm:pt>
    <dgm:pt modelId="{DC620788-48D8-4524-83D9-262A3F5A3431}" type="pres">
      <dgm:prSet presAssocID="{77C042B6-CD7B-4955-9A85-200E2BAD6FE9}" presName="level3hierChild" presStyleCnt="0"/>
      <dgm:spPr/>
    </dgm:pt>
    <dgm:pt modelId="{EC0C5AB6-F8FF-43CD-A76F-554CCC019D21}" type="pres">
      <dgm:prSet presAssocID="{11D09E05-FC6F-4417-8C72-AAAA6F521733}" presName="conn2-1" presStyleLbl="parChTrans1D2" presStyleIdx="1" presStyleCnt="3"/>
      <dgm:spPr/>
      <dgm:t>
        <a:bodyPr/>
        <a:lstStyle/>
        <a:p>
          <a:endParaRPr lang="uk-UA"/>
        </a:p>
      </dgm:t>
    </dgm:pt>
    <dgm:pt modelId="{02A2C8F8-7248-4F51-87BB-3E55DB69DA21}" type="pres">
      <dgm:prSet presAssocID="{11D09E05-FC6F-4417-8C72-AAAA6F521733}" presName="connTx" presStyleLbl="parChTrans1D2" presStyleIdx="1" presStyleCnt="3"/>
      <dgm:spPr/>
      <dgm:t>
        <a:bodyPr/>
        <a:lstStyle/>
        <a:p>
          <a:endParaRPr lang="uk-UA"/>
        </a:p>
      </dgm:t>
    </dgm:pt>
    <dgm:pt modelId="{16EE6358-09DD-4A2F-8E84-18B7B8C93BEF}" type="pres">
      <dgm:prSet presAssocID="{5A91B4EA-680C-4AA5-BA6E-F512ABB50B0C}" presName="root2" presStyleCnt="0"/>
      <dgm:spPr/>
    </dgm:pt>
    <dgm:pt modelId="{B30CE01D-289E-4C3A-83A1-78F636AB896C}" type="pres">
      <dgm:prSet presAssocID="{5A91B4EA-680C-4AA5-BA6E-F512ABB50B0C}" presName="LevelTwoTextNode" presStyleLbl="node2" presStyleIdx="1" presStyleCnt="3" custScaleX="132369" custScaleY="164867">
        <dgm:presLayoutVars>
          <dgm:chPref val="3"/>
        </dgm:presLayoutVars>
      </dgm:prSet>
      <dgm:spPr/>
      <dgm:t>
        <a:bodyPr/>
        <a:lstStyle/>
        <a:p>
          <a:endParaRPr lang="uk-UA"/>
        </a:p>
      </dgm:t>
    </dgm:pt>
    <dgm:pt modelId="{F38A99C7-79D4-4282-B59F-305579135671}" type="pres">
      <dgm:prSet presAssocID="{5A91B4EA-680C-4AA5-BA6E-F512ABB50B0C}" presName="level3hierChild" presStyleCnt="0"/>
      <dgm:spPr/>
    </dgm:pt>
    <dgm:pt modelId="{E5C77A0B-2513-4117-88FB-EF9534550372}" type="pres">
      <dgm:prSet presAssocID="{D2CFA54D-E7C3-4732-AA9F-D2A5CBFD5373}" presName="conn2-1" presStyleLbl="parChTrans1D2" presStyleIdx="2" presStyleCnt="3"/>
      <dgm:spPr/>
      <dgm:t>
        <a:bodyPr/>
        <a:lstStyle/>
        <a:p>
          <a:endParaRPr lang="uk-UA"/>
        </a:p>
      </dgm:t>
    </dgm:pt>
    <dgm:pt modelId="{6D588E73-C7D8-4211-B1BA-6D89F41B2615}" type="pres">
      <dgm:prSet presAssocID="{D2CFA54D-E7C3-4732-AA9F-D2A5CBFD5373}" presName="connTx" presStyleLbl="parChTrans1D2" presStyleIdx="2" presStyleCnt="3"/>
      <dgm:spPr/>
      <dgm:t>
        <a:bodyPr/>
        <a:lstStyle/>
        <a:p>
          <a:endParaRPr lang="uk-UA"/>
        </a:p>
      </dgm:t>
    </dgm:pt>
    <dgm:pt modelId="{3EBD7653-DA12-4D36-B4FC-F39D3F7980BD}" type="pres">
      <dgm:prSet presAssocID="{E52E8D29-ECD9-4D05-ADE6-03363A7696CB}" presName="root2" presStyleCnt="0"/>
      <dgm:spPr/>
    </dgm:pt>
    <dgm:pt modelId="{90D6411B-0E94-4422-9DBE-200A235B3502}" type="pres">
      <dgm:prSet presAssocID="{E52E8D29-ECD9-4D05-ADE6-03363A7696CB}" presName="LevelTwoTextNode" presStyleLbl="node2" presStyleIdx="2" presStyleCnt="3" custScaleX="132370" custScaleY="165352">
        <dgm:presLayoutVars>
          <dgm:chPref val="3"/>
        </dgm:presLayoutVars>
      </dgm:prSet>
      <dgm:spPr/>
      <dgm:t>
        <a:bodyPr/>
        <a:lstStyle/>
        <a:p>
          <a:endParaRPr lang="uk-UA"/>
        </a:p>
      </dgm:t>
    </dgm:pt>
    <dgm:pt modelId="{1E43307F-04E9-4C16-9528-A0357881641C}" type="pres">
      <dgm:prSet presAssocID="{E52E8D29-ECD9-4D05-ADE6-03363A7696CB}" presName="level3hierChild" presStyleCnt="0"/>
      <dgm:spPr/>
    </dgm:pt>
  </dgm:ptLst>
  <dgm:cxnLst>
    <dgm:cxn modelId="{376930CA-3AD4-459C-B067-4126D38CE9A3}" srcId="{567C8B8D-87A0-431E-ACD9-6A082894E705}" destId="{E52E8D29-ECD9-4D05-ADE6-03363A7696CB}" srcOrd="2" destOrd="0" parTransId="{D2CFA54D-E7C3-4732-AA9F-D2A5CBFD5373}" sibTransId="{305A8A69-CD87-4B35-99BB-BA6B97A0E5CE}"/>
    <dgm:cxn modelId="{A1CEF636-4E86-4BED-A457-4D0E40787EB3}" type="presOf" srcId="{567C8B8D-87A0-431E-ACD9-6A082894E705}" destId="{94D92123-4638-474D-B363-6C9A761B0C41}" srcOrd="0" destOrd="0" presId="urn:microsoft.com/office/officeart/2008/layout/HorizontalMultiLevelHierarchy"/>
    <dgm:cxn modelId="{FF8E79D3-E1E9-4C3A-A96C-3A2D8192D4FB}" type="presOf" srcId="{259CAF2B-AF6E-44BC-B049-DCACBE85DEE8}" destId="{8A0FF036-510D-49F6-A5A9-DA129F3181BF}" srcOrd="0" destOrd="0" presId="urn:microsoft.com/office/officeart/2008/layout/HorizontalMultiLevelHierarchy"/>
    <dgm:cxn modelId="{2D56CD2D-9B2F-4B95-91D7-6536B2B53809}" srcId="{6CA8F146-B434-4324-BF65-052EA87A4E38}" destId="{567C8B8D-87A0-431E-ACD9-6A082894E705}" srcOrd="0" destOrd="0" parTransId="{88795A88-629A-4F77-9EFA-182DFBD591F3}" sibTransId="{1DE3D4CE-981D-436C-8CFD-E50F64DA5974}"/>
    <dgm:cxn modelId="{97B45DA5-9E56-4169-8FA1-05DF2B5A4B4B}" type="presOf" srcId="{5A91B4EA-680C-4AA5-BA6E-F512ABB50B0C}" destId="{B30CE01D-289E-4C3A-83A1-78F636AB896C}" srcOrd="0" destOrd="0" presId="urn:microsoft.com/office/officeart/2008/layout/HorizontalMultiLevelHierarchy"/>
    <dgm:cxn modelId="{A1BEEFCB-96A4-48D9-A970-D0DBB8F99B7C}" srcId="{567C8B8D-87A0-431E-ACD9-6A082894E705}" destId="{77C042B6-CD7B-4955-9A85-200E2BAD6FE9}" srcOrd="0" destOrd="0" parTransId="{259CAF2B-AF6E-44BC-B049-DCACBE85DEE8}" sibTransId="{E289C11E-1891-49B1-8E34-953F50035967}"/>
    <dgm:cxn modelId="{428BFA68-359F-42A5-A8A4-987313D74371}" type="presOf" srcId="{D2CFA54D-E7C3-4732-AA9F-D2A5CBFD5373}" destId="{E5C77A0B-2513-4117-88FB-EF9534550372}" srcOrd="0" destOrd="0" presId="urn:microsoft.com/office/officeart/2008/layout/HorizontalMultiLevelHierarchy"/>
    <dgm:cxn modelId="{37075A37-D1D5-4F61-9A3C-8B2EF443C66B}" type="presOf" srcId="{77C042B6-CD7B-4955-9A85-200E2BAD6FE9}" destId="{267B8606-5B12-4BFC-85D7-263581B93A5D}" srcOrd="0" destOrd="0" presId="urn:microsoft.com/office/officeart/2008/layout/HorizontalMultiLevelHierarchy"/>
    <dgm:cxn modelId="{EE6B911F-CB42-461D-8A8D-AF7738E08CA0}" srcId="{567C8B8D-87A0-431E-ACD9-6A082894E705}" destId="{5A91B4EA-680C-4AA5-BA6E-F512ABB50B0C}" srcOrd="1" destOrd="0" parTransId="{11D09E05-FC6F-4417-8C72-AAAA6F521733}" sibTransId="{852E0455-5642-40E5-BEA4-64A1AAEBC93B}"/>
    <dgm:cxn modelId="{FBA639C7-8A2F-4381-AEA2-1917547FCAF6}" type="presOf" srcId="{6CA8F146-B434-4324-BF65-052EA87A4E38}" destId="{D58BF1DA-2DBE-4AA1-AD89-F312CC70D578}" srcOrd="0" destOrd="0" presId="urn:microsoft.com/office/officeart/2008/layout/HorizontalMultiLevelHierarchy"/>
    <dgm:cxn modelId="{8508CEE6-D58B-424A-A2AA-07DF8F9FAC2F}" type="presOf" srcId="{D2CFA54D-E7C3-4732-AA9F-D2A5CBFD5373}" destId="{6D588E73-C7D8-4211-B1BA-6D89F41B2615}" srcOrd="1" destOrd="0" presId="urn:microsoft.com/office/officeart/2008/layout/HorizontalMultiLevelHierarchy"/>
    <dgm:cxn modelId="{641FBE8F-DF70-4364-B3F8-1F651DE1BAC0}" type="presOf" srcId="{11D09E05-FC6F-4417-8C72-AAAA6F521733}" destId="{EC0C5AB6-F8FF-43CD-A76F-554CCC019D21}" srcOrd="0" destOrd="0" presId="urn:microsoft.com/office/officeart/2008/layout/HorizontalMultiLevelHierarchy"/>
    <dgm:cxn modelId="{9FDEF632-15EC-4563-BF33-68489787F7BA}" type="presOf" srcId="{11D09E05-FC6F-4417-8C72-AAAA6F521733}" destId="{02A2C8F8-7248-4F51-87BB-3E55DB69DA21}" srcOrd="1" destOrd="0" presId="urn:microsoft.com/office/officeart/2008/layout/HorizontalMultiLevelHierarchy"/>
    <dgm:cxn modelId="{10F40A9D-42A1-427C-817E-208FEB5F7B4B}" type="presOf" srcId="{259CAF2B-AF6E-44BC-B049-DCACBE85DEE8}" destId="{D922A54B-BE60-4B09-8661-A5E25741F319}" srcOrd="1" destOrd="0" presId="urn:microsoft.com/office/officeart/2008/layout/HorizontalMultiLevelHierarchy"/>
    <dgm:cxn modelId="{89E216BE-08F7-41AF-B066-41E2C922271D}" type="presOf" srcId="{E52E8D29-ECD9-4D05-ADE6-03363A7696CB}" destId="{90D6411B-0E94-4422-9DBE-200A235B3502}" srcOrd="0" destOrd="0" presId="urn:microsoft.com/office/officeart/2008/layout/HorizontalMultiLevelHierarchy"/>
    <dgm:cxn modelId="{3C09D9F0-976C-4F6B-B162-CCDA9DD71D29}" type="presParOf" srcId="{D58BF1DA-2DBE-4AA1-AD89-F312CC70D578}" destId="{631F89F6-9BCB-41AF-8654-05A731EC60C7}" srcOrd="0" destOrd="0" presId="urn:microsoft.com/office/officeart/2008/layout/HorizontalMultiLevelHierarchy"/>
    <dgm:cxn modelId="{DCA46533-567B-4712-8BF6-8EF3ABCAC794}" type="presParOf" srcId="{631F89F6-9BCB-41AF-8654-05A731EC60C7}" destId="{94D92123-4638-474D-B363-6C9A761B0C41}" srcOrd="0" destOrd="0" presId="urn:microsoft.com/office/officeart/2008/layout/HorizontalMultiLevelHierarchy"/>
    <dgm:cxn modelId="{C61109E3-5711-4143-A67F-C6CB631A7E72}" type="presParOf" srcId="{631F89F6-9BCB-41AF-8654-05A731EC60C7}" destId="{960AE0C6-39D6-4369-AC7F-CC4A23147CA9}" srcOrd="1" destOrd="0" presId="urn:microsoft.com/office/officeart/2008/layout/HorizontalMultiLevelHierarchy"/>
    <dgm:cxn modelId="{4BC13CC4-46DE-469B-8B6A-D4060AC808E4}" type="presParOf" srcId="{960AE0C6-39D6-4369-AC7F-CC4A23147CA9}" destId="{8A0FF036-510D-49F6-A5A9-DA129F3181BF}" srcOrd="0" destOrd="0" presId="urn:microsoft.com/office/officeart/2008/layout/HorizontalMultiLevelHierarchy"/>
    <dgm:cxn modelId="{CB2EEF22-C1C5-40EA-A4ED-36338A700B7E}" type="presParOf" srcId="{8A0FF036-510D-49F6-A5A9-DA129F3181BF}" destId="{D922A54B-BE60-4B09-8661-A5E25741F319}" srcOrd="0" destOrd="0" presId="urn:microsoft.com/office/officeart/2008/layout/HorizontalMultiLevelHierarchy"/>
    <dgm:cxn modelId="{482AD2D0-452E-41A1-8342-D9757907885C}" type="presParOf" srcId="{960AE0C6-39D6-4369-AC7F-CC4A23147CA9}" destId="{912D7730-0125-4130-9C85-3976356978B5}" srcOrd="1" destOrd="0" presId="urn:microsoft.com/office/officeart/2008/layout/HorizontalMultiLevelHierarchy"/>
    <dgm:cxn modelId="{F4807E74-B9F6-4291-9C4D-9FD534137C28}" type="presParOf" srcId="{912D7730-0125-4130-9C85-3976356978B5}" destId="{267B8606-5B12-4BFC-85D7-263581B93A5D}" srcOrd="0" destOrd="0" presId="urn:microsoft.com/office/officeart/2008/layout/HorizontalMultiLevelHierarchy"/>
    <dgm:cxn modelId="{8AAD2E73-5203-4316-866F-7E5F050395A9}" type="presParOf" srcId="{912D7730-0125-4130-9C85-3976356978B5}" destId="{DC620788-48D8-4524-83D9-262A3F5A3431}" srcOrd="1" destOrd="0" presId="urn:microsoft.com/office/officeart/2008/layout/HorizontalMultiLevelHierarchy"/>
    <dgm:cxn modelId="{4B128CE4-E2AD-4CF0-AA0F-FF3412F81C0A}" type="presParOf" srcId="{960AE0C6-39D6-4369-AC7F-CC4A23147CA9}" destId="{EC0C5AB6-F8FF-43CD-A76F-554CCC019D21}" srcOrd="2" destOrd="0" presId="urn:microsoft.com/office/officeart/2008/layout/HorizontalMultiLevelHierarchy"/>
    <dgm:cxn modelId="{D1AFE24A-7DF9-41DC-A7D5-6FB1EC78C39E}" type="presParOf" srcId="{EC0C5AB6-F8FF-43CD-A76F-554CCC019D21}" destId="{02A2C8F8-7248-4F51-87BB-3E55DB69DA21}" srcOrd="0" destOrd="0" presId="urn:microsoft.com/office/officeart/2008/layout/HorizontalMultiLevelHierarchy"/>
    <dgm:cxn modelId="{773D2C96-D7F6-486A-9025-96514B0ED40E}" type="presParOf" srcId="{960AE0C6-39D6-4369-AC7F-CC4A23147CA9}" destId="{16EE6358-09DD-4A2F-8E84-18B7B8C93BEF}" srcOrd="3" destOrd="0" presId="urn:microsoft.com/office/officeart/2008/layout/HorizontalMultiLevelHierarchy"/>
    <dgm:cxn modelId="{D50D57BD-E938-4D2A-BB3C-63E093D5861C}" type="presParOf" srcId="{16EE6358-09DD-4A2F-8E84-18B7B8C93BEF}" destId="{B30CE01D-289E-4C3A-83A1-78F636AB896C}" srcOrd="0" destOrd="0" presId="urn:microsoft.com/office/officeart/2008/layout/HorizontalMultiLevelHierarchy"/>
    <dgm:cxn modelId="{A4F19654-5304-4CA5-AF9F-F09EB1E72F7D}" type="presParOf" srcId="{16EE6358-09DD-4A2F-8E84-18B7B8C93BEF}" destId="{F38A99C7-79D4-4282-B59F-305579135671}" srcOrd="1" destOrd="0" presId="urn:microsoft.com/office/officeart/2008/layout/HorizontalMultiLevelHierarchy"/>
    <dgm:cxn modelId="{73938E56-2DF9-4911-A2BD-421C76E76055}" type="presParOf" srcId="{960AE0C6-39D6-4369-AC7F-CC4A23147CA9}" destId="{E5C77A0B-2513-4117-88FB-EF9534550372}" srcOrd="4" destOrd="0" presId="urn:microsoft.com/office/officeart/2008/layout/HorizontalMultiLevelHierarchy"/>
    <dgm:cxn modelId="{E40C5390-BC05-4EE5-A80B-BB826EB5E237}" type="presParOf" srcId="{E5C77A0B-2513-4117-88FB-EF9534550372}" destId="{6D588E73-C7D8-4211-B1BA-6D89F41B2615}" srcOrd="0" destOrd="0" presId="urn:microsoft.com/office/officeart/2008/layout/HorizontalMultiLevelHierarchy"/>
    <dgm:cxn modelId="{DE7D0103-BE37-4693-A463-3EEA46610235}" type="presParOf" srcId="{960AE0C6-39D6-4369-AC7F-CC4A23147CA9}" destId="{3EBD7653-DA12-4D36-B4FC-F39D3F7980BD}" srcOrd="5" destOrd="0" presId="urn:microsoft.com/office/officeart/2008/layout/HorizontalMultiLevelHierarchy"/>
    <dgm:cxn modelId="{86C6694A-A7F3-49D7-8FF4-B9D9681F24A6}" type="presParOf" srcId="{3EBD7653-DA12-4D36-B4FC-F39D3F7980BD}" destId="{90D6411B-0E94-4422-9DBE-200A235B3502}" srcOrd="0" destOrd="0" presId="urn:microsoft.com/office/officeart/2008/layout/HorizontalMultiLevelHierarchy"/>
    <dgm:cxn modelId="{BF5EDB48-32CF-40FE-A20F-5DA312C70CB6}" type="presParOf" srcId="{3EBD7653-DA12-4D36-B4FC-F39D3F7980BD}" destId="{1E43307F-04E9-4C16-9528-A0357881641C}" srcOrd="1" destOrd="0" presId="urn:microsoft.com/office/officeart/2008/layout/HorizontalMultiLevelHierarchy"/>
  </dgm:cxnLst>
  <dgm:bg>
    <a:effectLst>
      <a:glow rad="127000">
        <a:schemeClr val="accent1"/>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77A0B-2513-4117-88FB-EF9534550372}">
      <dsp:nvSpPr>
        <dsp:cNvPr id="0" name=""/>
        <dsp:cNvSpPr/>
      </dsp:nvSpPr>
      <dsp:spPr>
        <a:xfrm>
          <a:off x="2118263" y="2134728"/>
          <a:ext cx="552718" cy="1485437"/>
        </a:xfrm>
        <a:custGeom>
          <a:avLst/>
          <a:gdLst/>
          <a:ahLst/>
          <a:cxnLst/>
          <a:rect l="0" t="0" r="0" b="0"/>
          <a:pathLst>
            <a:path>
              <a:moveTo>
                <a:pt x="0" y="0"/>
              </a:moveTo>
              <a:lnTo>
                <a:pt x="276359" y="0"/>
              </a:lnTo>
              <a:lnTo>
                <a:pt x="276359" y="1485437"/>
              </a:lnTo>
              <a:lnTo>
                <a:pt x="552718" y="1485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354999" y="2837823"/>
        <a:ext cx="79246" cy="79246"/>
      </dsp:txXfrm>
    </dsp:sp>
    <dsp:sp modelId="{EC0C5AB6-F8FF-43CD-A76F-554CCC019D21}">
      <dsp:nvSpPr>
        <dsp:cNvPr id="0" name=""/>
        <dsp:cNvSpPr/>
      </dsp:nvSpPr>
      <dsp:spPr>
        <a:xfrm>
          <a:off x="2118263" y="2068526"/>
          <a:ext cx="552718" cy="91440"/>
        </a:xfrm>
        <a:custGeom>
          <a:avLst/>
          <a:gdLst/>
          <a:ahLst/>
          <a:cxnLst/>
          <a:rect l="0" t="0" r="0" b="0"/>
          <a:pathLst>
            <a:path>
              <a:moveTo>
                <a:pt x="0" y="66202"/>
              </a:moveTo>
              <a:lnTo>
                <a:pt x="276359" y="66202"/>
              </a:lnTo>
              <a:lnTo>
                <a:pt x="276359" y="45720"/>
              </a:lnTo>
              <a:lnTo>
                <a:pt x="55271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380795" y="2100419"/>
        <a:ext cx="27654" cy="27654"/>
      </dsp:txXfrm>
    </dsp:sp>
    <dsp:sp modelId="{8A0FF036-510D-49F6-A5A9-DA129F3181BF}">
      <dsp:nvSpPr>
        <dsp:cNvPr id="0" name=""/>
        <dsp:cNvSpPr/>
      </dsp:nvSpPr>
      <dsp:spPr>
        <a:xfrm>
          <a:off x="2118263" y="632895"/>
          <a:ext cx="552718" cy="1501833"/>
        </a:xfrm>
        <a:custGeom>
          <a:avLst/>
          <a:gdLst/>
          <a:ahLst/>
          <a:cxnLst/>
          <a:rect l="0" t="0" r="0" b="0"/>
          <a:pathLst>
            <a:path>
              <a:moveTo>
                <a:pt x="0" y="1501833"/>
              </a:moveTo>
              <a:lnTo>
                <a:pt x="276359" y="1501833"/>
              </a:lnTo>
              <a:lnTo>
                <a:pt x="276359" y="0"/>
              </a:lnTo>
              <a:lnTo>
                <a:pt x="5527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354614" y="1343804"/>
        <a:ext cx="80015" cy="80015"/>
      </dsp:txXfrm>
    </dsp:sp>
    <dsp:sp modelId="{94D92123-4638-474D-B363-6C9A761B0C41}">
      <dsp:nvSpPr>
        <dsp:cNvPr id="0" name=""/>
        <dsp:cNvSpPr/>
      </dsp:nvSpPr>
      <dsp:spPr>
        <a:xfrm rot="16200000">
          <a:off x="-759514" y="1341510"/>
          <a:ext cx="4169119" cy="1586435"/>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241300">
            <a:schemeClr val="tx2">
              <a:lumMod val="60000"/>
              <a:lumOff val="40000"/>
              <a:alpha val="61000"/>
            </a:schemeClr>
          </a:glow>
        </a:effectLst>
      </dsp:spPr>
      <dsp:style>
        <a:lnRef idx="2">
          <a:scrgbClr r="0" g="0" b="0"/>
        </a:lnRef>
        <a:fillRef idx="1">
          <a:scrgbClr r="0" g="0" b="0"/>
        </a:fillRef>
        <a:effectRef idx="0">
          <a:scrgbClr r="0" g="0" b="0"/>
        </a:effectRef>
        <a:fontRef idx="minor">
          <a:schemeClr val="lt1"/>
        </a:fontRef>
      </dsp:style>
      <dsp:txBody>
        <a:bodyPr spcFirstLastPara="0" vert="vert" wrap="square" lIns="36000" tIns="22860" rIns="36000" bIns="22860" numCol="1" spcCol="1270" anchor="ctr" anchorCtr="0">
          <a:noAutofit/>
        </a:bodyPr>
        <a:lstStyle/>
        <a:p>
          <a:pPr lvl="0" algn="ctr" defTabSz="1600200">
            <a:lnSpc>
              <a:spcPct val="90000"/>
            </a:lnSpc>
            <a:spcBef>
              <a:spcPct val="0"/>
            </a:spcBef>
            <a:spcAft>
              <a:spcPct val="35000"/>
            </a:spcAft>
          </a:pPr>
          <a:r>
            <a:rPr lang="uk-UA" sz="3600" kern="1200" dirty="0" smtClean="0">
              <a:latin typeface="+mn-lt"/>
            </a:rPr>
            <a:t> </a:t>
          </a:r>
          <a:r>
            <a:rPr lang="uk-UA" sz="3600" kern="1200" dirty="0" smtClean="0">
              <a:solidFill>
                <a:schemeClr val="tx1"/>
              </a:solidFill>
              <a:effectLst/>
              <a:latin typeface="+mn-lt"/>
              <a:cs typeface="Times New Roman" panose="02020603050405020304" pitchFamily="18" charset="0"/>
            </a:rPr>
            <a:t>ЗЗСО</a:t>
          </a:r>
        </a:p>
        <a:p>
          <a:pPr lvl="0" algn="ctr" defTabSz="1600200">
            <a:lnSpc>
              <a:spcPct val="90000"/>
            </a:lnSpc>
            <a:spcBef>
              <a:spcPct val="0"/>
            </a:spcBef>
            <a:spcAft>
              <a:spcPct val="35000"/>
            </a:spcAft>
          </a:pPr>
          <a:r>
            <a:rPr lang="uk-UA" sz="3600" kern="1200" dirty="0" smtClean="0">
              <a:solidFill>
                <a:schemeClr val="tx1"/>
              </a:solidFill>
              <a:effectLst/>
              <a:latin typeface="+mn-lt"/>
              <a:cs typeface="Times New Roman" panose="02020603050405020304" pitchFamily="18" charset="0"/>
            </a:rPr>
            <a:t> ЗВО</a:t>
          </a:r>
        </a:p>
        <a:p>
          <a:pPr lvl="0" algn="ctr" defTabSz="1600200">
            <a:lnSpc>
              <a:spcPct val="90000"/>
            </a:lnSpc>
            <a:spcBef>
              <a:spcPct val="0"/>
            </a:spcBef>
            <a:spcAft>
              <a:spcPct val="35000"/>
            </a:spcAft>
          </a:pPr>
          <a:r>
            <a:rPr lang="uk-UA" sz="3600" kern="1200" dirty="0" smtClean="0">
              <a:solidFill>
                <a:schemeClr val="tx1"/>
              </a:solidFill>
              <a:effectLst/>
              <a:latin typeface="+mn-lt"/>
              <a:cs typeface="Times New Roman" panose="02020603050405020304" pitchFamily="18" charset="0"/>
            </a:rPr>
            <a:t> ЗПО</a:t>
          </a:r>
          <a:endParaRPr lang="uk-UA" sz="3600" kern="1200" dirty="0">
            <a:solidFill>
              <a:schemeClr val="tx1"/>
            </a:solidFill>
            <a:effectLst/>
            <a:latin typeface="+mn-lt"/>
            <a:cs typeface="Times New Roman" panose="02020603050405020304" pitchFamily="18" charset="0"/>
          </a:endParaRPr>
        </a:p>
      </dsp:txBody>
      <dsp:txXfrm>
        <a:off x="-759514" y="1341510"/>
        <a:ext cx="4169119" cy="1586435"/>
      </dsp:txXfrm>
    </dsp:sp>
    <dsp:sp modelId="{267B8606-5B12-4BFC-85D7-263581B93A5D}">
      <dsp:nvSpPr>
        <dsp:cNvPr id="0" name=""/>
        <dsp:cNvSpPr/>
      </dsp:nvSpPr>
      <dsp:spPr>
        <a:xfrm>
          <a:off x="2670981" y="2559"/>
          <a:ext cx="3427123" cy="1260671"/>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228600">
            <a:schemeClr val="tx2">
              <a:lumMod val="40000"/>
              <a:lumOff val="60000"/>
              <a:alpha val="84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dirty="0" smtClean="0">
              <a:solidFill>
                <a:schemeClr val="tx1"/>
              </a:solidFill>
              <a:latin typeface="+mn-lt"/>
              <a:cs typeface="Times New Roman" panose="02020603050405020304" pitchFamily="18" charset="0"/>
            </a:rPr>
            <a:t>Українська мова і література (українська мова)</a:t>
          </a:r>
          <a:endParaRPr lang="uk-UA" sz="1800" b="0" kern="1200" dirty="0">
            <a:solidFill>
              <a:schemeClr val="tx1"/>
            </a:solidFill>
            <a:latin typeface="+mn-lt"/>
            <a:cs typeface="Times New Roman" panose="02020603050405020304" pitchFamily="18" charset="0"/>
          </a:endParaRPr>
        </a:p>
      </dsp:txBody>
      <dsp:txXfrm>
        <a:off x="2670981" y="2559"/>
        <a:ext cx="3427123" cy="1260671"/>
      </dsp:txXfrm>
    </dsp:sp>
    <dsp:sp modelId="{B30CE01D-289E-4C3A-83A1-78F636AB896C}">
      <dsp:nvSpPr>
        <dsp:cNvPr id="0" name=""/>
        <dsp:cNvSpPr/>
      </dsp:nvSpPr>
      <dsp:spPr>
        <a:xfrm>
          <a:off x="2670981" y="1461263"/>
          <a:ext cx="3439204" cy="1305965"/>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190500">
            <a:schemeClr val="tx2">
              <a:lumMod val="40000"/>
              <a:lumOff val="60000"/>
              <a:alpha val="8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dirty="0" smtClean="0">
              <a:solidFill>
                <a:schemeClr val="tx1"/>
              </a:solidFill>
              <a:effectLst/>
              <a:latin typeface="+mn-lt"/>
              <a:cs typeface="Times New Roman" panose="02020603050405020304" pitchFamily="18" charset="0"/>
            </a:rPr>
            <a:t>Математика або історія України (</a:t>
          </a:r>
          <a:r>
            <a:rPr lang="en-US" sz="1800" b="0" kern="1200" dirty="0" smtClean="0">
              <a:solidFill>
                <a:schemeClr val="tx1"/>
              </a:solidFill>
              <a:effectLst/>
              <a:latin typeface="+mn-lt"/>
              <a:cs typeface="Times New Roman" panose="02020603050405020304" pitchFamily="18" charset="0"/>
            </a:rPr>
            <a:t>XX-XXI </a:t>
          </a:r>
          <a:r>
            <a:rPr lang="uk-UA" sz="1800" b="0" kern="1200" dirty="0" smtClean="0">
              <a:solidFill>
                <a:schemeClr val="tx1"/>
              </a:solidFill>
              <a:effectLst/>
              <a:latin typeface="+mn-lt"/>
              <a:cs typeface="Times New Roman" panose="02020603050405020304" pitchFamily="18" charset="0"/>
            </a:rPr>
            <a:t>ст.) за вибором учня, студента</a:t>
          </a:r>
          <a:endParaRPr lang="uk-UA" sz="1800" b="0" kern="1200" dirty="0">
            <a:solidFill>
              <a:schemeClr val="tx1"/>
            </a:solidFill>
            <a:effectLst/>
            <a:latin typeface="+mn-lt"/>
            <a:cs typeface="Times New Roman" panose="02020603050405020304" pitchFamily="18" charset="0"/>
          </a:endParaRPr>
        </a:p>
      </dsp:txBody>
      <dsp:txXfrm>
        <a:off x="2670981" y="1461263"/>
        <a:ext cx="3439204" cy="1305965"/>
      </dsp:txXfrm>
    </dsp:sp>
    <dsp:sp modelId="{90D6411B-0E94-4422-9DBE-200A235B3502}">
      <dsp:nvSpPr>
        <dsp:cNvPr id="0" name=""/>
        <dsp:cNvSpPr/>
      </dsp:nvSpPr>
      <dsp:spPr>
        <a:xfrm>
          <a:off x="2670981" y="2965262"/>
          <a:ext cx="3439230" cy="1309807"/>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190500">
            <a:schemeClr val="tx2">
              <a:lumMod val="40000"/>
              <a:lumOff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0" kern="1200" dirty="0" smtClean="0">
              <a:solidFill>
                <a:schemeClr val="tx1"/>
              </a:solidFill>
              <a:latin typeface="+mn-lt"/>
              <a:cs typeface="Times New Roman" panose="02020603050405020304" pitchFamily="18" charset="0"/>
            </a:rPr>
            <a:t>Один предмет з переліку (історія України, математика, біологія, географія, фізика, хімія, англійська мова, іспанська мова, німецька мова, французька мова) за вибором учня, студента</a:t>
          </a:r>
          <a:endParaRPr lang="uk-UA" sz="1600" b="0" kern="1200" dirty="0">
            <a:solidFill>
              <a:schemeClr val="tx1"/>
            </a:solidFill>
            <a:latin typeface="+mn-lt"/>
            <a:cs typeface="Times New Roman" panose="02020603050405020304" pitchFamily="18" charset="0"/>
          </a:endParaRPr>
        </a:p>
      </dsp:txBody>
      <dsp:txXfrm>
        <a:off x="2670981" y="2965262"/>
        <a:ext cx="3439230" cy="130980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1/20/2020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D64BF-DC9C-4FB2-990F-2C287721AC6B}" type="datetimeFigureOut">
              <a:rPr lang="uk-UA" smtClean="0"/>
              <a:t>20.01.2020</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B139F-23BB-4522-AC3C-901637E71F36}" type="slidenum">
              <a:rPr lang="uk-UA" smtClean="0"/>
              <a:t>‹#›</a:t>
            </a:fld>
            <a:endParaRPr lang="uk-UA"/>
          </a:p>
        </p:txBody>
      </p:sp>
    </p:spTree>
    <p:extLst>
      <p:ext uri="{BB962C8B-B14F-4D97-AF65-F5344CB8AC3E}">
        <p14:creationId xmlns:p14="http://schemas.microsoft.com/office/powerpoint/2010/main" val="285850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EA1B139F-23BB-4522-AC3C-901637E71F36}" type="slidenum">
              <a:rPr lang="uk-UA" smtClean="0"/>
              <a:t>22</a:t>
            </a:fld>
            <a:endParaRPr lang="uk-UA"/>
          </a:p>
        </p:txBody>
      </p:sp>
    </p:spTree>
    <p:extLst>
      <p:ext uri="{BB962C8B-B14F-4D97-AF65-F5344CB8AC3E}">
        <p14:creationId xmlns:p14="http://schemas.microsoft.com/office/powerpoint/2010/main" val="223465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uk-UA" smtClean="0"/>
              <a:t>Зразок заголовка</a:t>
            </a:r>
            <a:endParaRPr lang="uk-UA"/>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19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96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uk-UA" smtClean="0"/>
              <a:t>Зразок заголовка</a:t>
            </a:r>
            <a:endParaRPr lang="uk-UA"/>
          </a:p>
        </p:txBody>
      </p:sp>
      <p:sp>
        <p:nvSpPr>
          <p:cNvPr id="3" name="Місце для тексту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98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628650" y="1825625"/>
            <a:ext cx="38862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29150" y="1825625"/>
            <a:ext cx="38862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312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29842" y="2505075"/>
            <a:ext cx="3868340"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391"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Місце для нижнього колонтитула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Місце для номера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40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Місце для нижнього колонтитула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омера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88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Місце для нижнього колонтитула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Місце для номера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667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uk-UA" smtClean="0"/>
              <a:t>Зразок заголовка</a:t>
            </a:r>
            <a:endParaRPr lang="uk-UA"/>
          </a:p>
        </p:txBody>
      </p:sp>
      <p:sp>
        <p:nvSpPr>
          <p:cNvPr id="3" name="Місце для вмісту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03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uk-UA"/>
          </a:p>
        </p:txBody>
      </p:sp>
      <p:sp>
        <p:nvSpPr>
          <p:cNvPr id="4" name="Місце для тексту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46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39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543675" y="365125"/>
            <a:ext cx="1971675"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628650" y="365125"/>
            <a:ext cx="5800725"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32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p:cNvSpPr/>
          <p:nvPr userDrawn="1"/>
        </p:nvSpPr>
        <p:spPr>
          <a:xfrm>
            <a:off x="0" y="0"/>
            <a:ext cx="9144000" cy="6858000"/>
          </a:xfrm>
          <a:prstGeom prst="rect">
            <a:avLst/>
          </a:prstGeom>
          <a:gradFill flip="none" rotWithShape="1">
            <a:gsLst>
              <a:gs pos="0">
                <a:schemeClr val="bg1"/>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 Placeholder 2"/>
          <p:cNvSpPr>
            <a:spLocks noGrp="1"/>
          </p:cNvSpPr>
          <p:nvPr>
            <p:ph type="body" idx="1"/>
          </p:nvPr>
        </p:nvSpPr>
        <p:spPr>
          <a:xfrm>
            <a:off x="615087" y="1465729"/>
            <a:ext cx="7900264"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1/20/2020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69891"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Рисунок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81800" y="5287388"/>
            <a:ext cx="2362200" cy="1570612"/>
          </a:xfrm>
          <a:prstGeom prst="rect">
            <a:avLst/>
          </a:prstGeom>
        </p:spPr>
      </p:pic>
      <p:sp>
        <p:nvSpPr>
          <p:cNvPr id="15" name="Прямоугольник 14"/>
          <p:cNvSpPr/>
          <p:nvPr userDrawn="1"/>
        </p:nvSpPr>
        <p:spPr>
          <a:xfrm rot="16200000">
            <a:off x="6504494" y="5564694"/>
            <a:ext cx="1570612" cy="1016000"/>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userDrawn="1"/>
        </p:nvSpPr>
        <p:spPr>
          <a:xfrm>
            <a:off x="6781798" y="5278442"/>
            <a:ext cx="2362202" cy="1016000"/>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rot="10800000">
            <a:off x="6768236" y="2803462"/>
            <a:ext cx="2362202" cy="2474979"/>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rot="5400000">
            <a:off x="4412355" y="4439410"/>
            <a:ext cx="2362202" cy="2474979"/>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0307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mp"/><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tmp"/><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5.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8.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6.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s://kyivtest.org.ua/"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183" y="685801"/>
            <a:ext cx="9017783" cy="5929752"/>
          </a:xfrm>
          <a:prstGeom prst="rect">
            <a:avLst/>
          </a:prstGeom>
        </p:spPr>
      </p:pic>
      <p:sp>
        <p:nvSpPr>
          <p:cNvPr id="10" name="Title 1"/>
          <p:cNvSpPr>
            <a:spLocks noGrp="1"/>
          </p:cNvSpPr>
          <p:nvPr>
            <p:ph type="ctrTitle"/>
          </p:nvPr>
        </p:nvSpPr>
        <p:spPr>
          <a:xfrm>
            <a:off x="1037230" y="1637730"/>
            <a:ext cx="7357916" cy="2893325"/>
          </a:xfrm>
          <a:effectLst>
            <a:glow rad="63500">
              <a:schemeClr val="accent5">
                <a:satMod val="175000"/>
                <a:alpha val="40000"/>
              </a:schemeClr>
            </a:glow>
          </a:effectLst>
        </p:spPr>
        <p:txBody>
          <a:bodyPr>
            <a:noAutofit/>
          </a:bodyPr>
          <a:lstStyle/>
          <a:p>
            <a:r>
              <a:rPr lang="uk-UA" sz="48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 </a:t>
            </a:r>
            <a:r>
              <a:rPr lang="uk-UA" sz="54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ЗОВНІШНЄ НЕЗАЛЕЖНЕ </a:t>
            </a:r>
            <a:r>
              <a:rPr lang="uk-UA"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ОЦІНЮВАННЯ</a:t>
            </a:r>
            <a:r>
              <a:rPr lang="en-US"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a:t>
            </a:r>
            <a:r>
              <a:rPr lang="uk-UA"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2020</a:t>
            </a:r>
            <a:endParaRPr lang="en-US" sz="54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endParaRPr>
          </a:p>
        </p:txBody>
      </p:sp>
      <p:pic>
        <p:nvPicPr>
          <p:cNvPr id="2" name="Рисунок 1"/>
          <p:cNvPicPr>
            <a:picLocks noChangeAspect="1"/>
          </p:cNvPicPr>
          <p:nvPr/>
        </p:nvPicPr>
        <p:blipFill>
          <a:blip r:embed="rId3"/>
          <a:stretch>
            <a:fillRect/>
          </a:stretch>
        </p:blipFill>
        <p:spPr>
          <a:xfrm>
            <a:off x="356674" y="244790"/>
            <a:ext cx="1774090" cy="1072989"/>
          </a:xfrm>
          <a:prstGeom prst="rect">
            <a:avLst/>
          </a:prstGeom>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0986" y="618856"/>
            <a:ext cx="8622327" cy="6086744"/>
          </a:xfrm>
          <a:prstGeom prst="rect">
            <a:avLst/>
          </a:prstGeom>
        </p:spPr>
      </p:pic>
      <p:sp>
        <p:nvSpPr>
          <p:cNvPr id="39" name="Округлений прямокутник 38"/>
          <p:cNvSpPr/>
          <p:nvPr/>
        </p:nvSpPr>
        <p:spPr>
          <a:xfrm>
            <a:off x="6333285" y="4073757"/>
            <a:ext cx="1436638" cy="48751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0" name="Округлений прямокутник 39"/>
          <p:cNvSpPr/>
          <p:nvPr/>
        </p:nvSpPr>
        <p:spPr>
          <a:xfrm>
            <a:off x="6356292" y="3384194"/>
            <a:ext cx="2519311"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3" name="Округлений прямокутник 42"/>
          <p:cNvSpPr/>
          <p:nvPr/>
        </p:nvSpPr>
        <p:spPr>
          <a:xfrm>
            <a:off x="6330226" y="2793346"/>
            <a:ext cx="2093036" cy="45590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5" name="Округлений прямокутник 44"/>
          <p:cNvSpPr/>
          <p:nvPr/>
        </p:nvSpPr>
        <p:spPr>
          <a:xfrm>
            <a:off x="6333285" y="2173404"/>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18" name="Прямокутник 17"/>
          <p:cNvSpPr/>
          <p:nvPr/>
        </p:nvSpPr>
        <p:spPr>
          <a:xfrm>
            <a:off x="5991204" y="2209430"/>
            <a:ext cx="2135830" cy="484748"/>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Прізвище, ім</a:t>
            </a:r>
            <a:r>
              <a:rPr lang="en-US"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ru-RU"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я, по батьков</a:t>
            </a: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і</a:t>
            </a:r>
          </a:p>
        </p:txBody>
      </p:sp>
      <p:sp>
        <p:nvSpPr>
          <p:cNvPr id="26" name="Прямокутник 25"/>
          <p:cNvSpPr/>
          <p:nvPr/>
        </p:nvSpPr>
        <p:spPr>
          <a:xfrm>
            <a:off x="6300902" y="3414524"/>
            <a:ext cx="2618916" cy="484748"/>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Серія (за наявності), </a:t>
            </a:r>
            <a:endParaRPr lang="en-US"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номер паспортного документа</a:t>
            </a:r>
          </a:p>
        </p:txBody>
      </p:sp>
      <p:sp>
        <p:nvSpPr>
          <p:cNvPr id="33" name="Прямокутник 32"/>
          <p:cNvSpPr/>
          <p:nvPr/>
        </p:nvSpPr>
        <p:spPr>
          <a:xfrm>
            <a:off x="6356291" y="2876500"/>
            <a:ext cx="2066970" cy="27699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Текст заяви, дата, підпис</a:t>
            </a:r>
          </a:p>
        </p:txBody>
      </p:sp>
      <p:pic>
        <p:nvPicPr>
          <p:cNvPr id="59" name="Рисунок 58" descr="Фрагмент е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423" y="2120773"/>
            <a:ext cx="2592461" cy="3654197"/>
          </a:xfrm>
          <a:prstGeom prst="rect">
            <a:avLst/>
          </a:prstGeom>
          <a:ln>
            <a:noFill/>
          </a:ln>
          <a:effectLst>
            <a:outerShdw blurRad="63500" sx="102000" sy="102000" algn="ctr" rotWithShape="0">
              <a:prstClr val="black">
                <a:alpha val="40000"/>
              </a:prstClr>
            </a:outerShdw>
          </a:effectLst>
        </p:spPr>
      </p:pic>
      <p:sp>
        <p:nvSpPr>
          <p:cNvPr id="60" name="TextBox 59"/>
          <p:cNvSpPr txBox="1"/>
          <p:nvPr/>
        </p:nvSpPr>
        <p:spPr>
          <a:xfrm>
            <a:off x="3688522" y="2667796"/>
            <a:ext cx="2077166" cy="415498"/>
          </a:xfrm>
          <a:prstGeom prst="rect">
            <a:avLst/>
          </a:prstGeom>
          <a:solidFill>
            <a:schemeClr val="bg1"/>
          </a:solidFill>
        </p:spPr>
        <p:txBody>
          <a:bodyPr wrap="square" rtlCol="0">
            <a:spAutoFit/>
          </a:bodyPr>
          <a:lstStyle/>
          <a:p>
            <a:r>
              <a:rPr lang="uk-UA" sz="525" dirty="0">
                <a:solidFill>
                  <a:srgbClr val="424491"/>
                </a:solidFill>
                <a:latin typeface="Monotype Corsiva" panose="03010101010201010101" pitchFamily="66" charset="0"/>
              </a:rPr>
              <a:t>Прошу зареєструвати мене для участі в зовнішньому незалежному оцінюванні 2019 року. Із порядком проведення зовнішнього незалежного оцінювання результатів навчання, здобутих на основі повної загальної середньої освіти ознайомлений </a:t>
            </a:r>
          </a:p>
        </p:txBody>
      </p:sp>
      <p:sp>
        <p:nvSpPr>
          <p:cNvPr id="61" name="TextBox 60"/>
          <p:cNvSpPr txBox="1"/>
          <p:nvPr/>
        </p:nvSpPr>
        <p:spPr>
          <a:xfrm>
            <a:off x="4691440" y="2326269"/>
            <a:ext cx="671066" cy="173124"/>
          </a:xfrm>
          <a:prstGeom prst="rect">
            <a:avLst/>
          </a:prstGeom>
          <a:noFill/>
        </p:spPr>
        <p:txBody>
          <a:bodyPr wrap="square" rtlCol="0">
            <a:spAutoFit/>
          </a:bodyPr>
          <a:lstStyle/>
          <a:p>
            <a:r>
              <a:rPr lang="uk-UA" sz="525" dirty="0">
                <a:solidFill>
                  <a:srgbClr val="424491"/>
                </a:solidFill>
                <a:latin typeface="Monotype Corsiva" panose="03010101010201010101" pitchFamily="66" charset="0"/>
              </a:rPr>
              <a:t>Ткаченко М.І.</a:t>
            </a:r>
          </a:p>
        </p:txBody>
      </p:sp>
      <p:pic>
        <p:nvPicPr>
          <p:cNvPr id="62" name="Рисунок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259" y="3060135"/>
            <a:ext cx="458429" cy="158846"/>
          </a:xfrm>
          <a:prstGeom prst="rect">
            <a:avLst/>
          </a:prstGeom>
        </p:spPr>
      </p:pic>
      <p:pic>
        <p:nvPicPr>
          <p:cNvPr id="63" name="Рисунок 62"/>
          <p:cNvPicPr>
            <a:picLocks noChangeAspect="1"/>
          </p:cNvPicPr>
          <p:nvPr/>
        </p:nvPicPr>
        <p:blipFill rotWithShape="1">
          <a:blip r:embed="rId5" cstate="print">
            <a:extLst>
              <a:ext uri="{28A0092B-C50C-407E-A947-70E740481C1C}">
                <a14:useLocalDpi xmlns:a14="http://schemas.microsoft.com/office/drawing/2010/main" val="0"/>
              </a:ext>
            </a:extLst>
          </a:blip>
          <a:srcRect t="21433" r="57552" b="5687"/>
          <a:stretch/>
        </p:blipFill>
        <p:spPr>
          <a:xfrm>
            <a:off x="3629958" y="2173404"/>
            <a:ext cx="464548" cy="532734"/>
          </a:xfrm>
          <a:prstGeom prst="rect">
            <a:avLst/>
          </a:prstGeom>
        </p:spPr>
      </p:pic>
      <p:pic>
        <p:nvPicPr>
          <p:cNvPr id="64" name="Рисунок 63"/>
          <p:cNvPicPr>
            <a:picLocks noChangeAspect="1"/>
          </p:cNvPicPr>
          <p:nvPr/>
        </p:nvPicPr>
        <p:blipFill rotWithShape="1">
          <a:blip r:embed="rId5">
            <a:extLst>
              <a:ext uri="{28A0092B-C50C-407E-A947-70E740481C1C}">
                <a14:useLocalDpi xmlns:a14="http://schemas.microsoft.com/office/drawing/2010/main" val="0"/>
              </a:ext>
            </a:extLst>
          </a:blip>
          <a:srcRect t="21433" r="57552" b="5687"/>
          <a:stretch/>
        </p:blipFill>
        <p:spPr>
          <a:xfrm>
            <a:off x="5582113" y="5158894"/>
            <a:ext cx="470240" cy="549792"/>
          </a:xfrm>
          <a:prstGeom prst="rect">
            <a:avLst/>
          </a:prstGeom>
        </p:spPr>
      </p:pic>
      <p:sp>
        <p:nvSpPr>
          <p:cNvPr id="65" name="TextBox 64"/>
          <p:cNvSpPr txBox="1"/>
          <p:nvPr/>
        </p:nvSpPr>
        <p:spPr>
          <a:xfrm>
            <a:off x="3851084" y="3055157"/>
            <a:ext cx="671066" cy="173124"/>
          </a:xfrm>
          <a:prstGeom prst="rect">
            <a:avLst/>
          </a:prstGeom>
          <a:noFill/>
        </p:spPr>
        <p:txBody>
          <a:bodyPr wrap="square" rtlCol="0">
            <a:spAutoFit/>
          </a:bodyPr>
          <a:lstStyle/>
          <a:p>
            <a:r>
              <a:rPr lang="uk-UA" sz="525" dirty="0">
                <a:solidFill>
                  <a:srgbClr val="424491"/>
                </a:solidFill>
                <a:latin typeface="Monotype Corsiva" panose="03010101010201010101" pitchFamily="66" charset="0"/>
              </a:rPr>
              <a:t>09.02.2019</a:t>
            </a:r>
          </a:p>
        </p:txBody>
      </p:sp>
      <p:sp>
        <p:nvSpPr>
          <p:cNvPr id="66" name="TextBox 65"/>
          <p:cNvSpPr txBox="1"/>
          <p:nvPr/>
        </p:nvSpPr>
        <p:spPr>
          <a:xfrm>
            <a:off x="4652993" y="3335659"/>
            <a:ext cx="1399359" cy="184666"/>
          </a:xfrm>
          <a:prstGeom prst="rect">
            <a:avLst/>
          </a:prstGeom>
          <a:noFill/>
        </p:spPr>
        <p:txBody>
          <a:bodyPr wrap="square" rtlCol="0">
            <a:spAutoFit/>
          </a:bodyPr>
          <a:lstStyle/>
          <a:p>
            <a:r>
              <a:rPr lang="uk-UA" sz="600" b="1" dirty="0">
                <a:latin typeface="Times New Roman" panose="02020603050405020304" pitchFamily="18" charset="0"/>
                <a:cs typeface="Times New Roman" panose="02020603050405020304" pitchFamily="18" charset="0"/>
              </a:rPr>
              <a:t>Ткаченко Мар</a:t>
            </a:r>
            <a:r>
              <a:rPr lang="en-US" sz="600" b="1" dirty="0">
                <a:latin typeface="Times New Roman" panose="02020603050405020304" pitchFamily="18" charset="0"/>
                <a:cs typeface="Times New Roman" panose="02020603050405020304" pitchFamily="18" charset="0"/>
              </a:rPr>
              <a:t>’</a:t>
            </a:r>
            <a:r>
              <a:rPr lang="uk-UA" sz="600" b="1" dirty="0">
                <a:latin typeface="Times New Roman" panose="02020603050405020304" pitchFamily="18" charset="0"/>
                <a:cs typeface="Times New Roman" panose="02020603050405020304" pitchFamily="18" charset="0"/>
              </a:rPr>
              <a:t>яна Іванівна</a:t>
            </a:r>
          </a:p>
        </p:txBody>
      </p:sp>
      <p:sp>
        <p:nvSpPr>
          <p:cNvPr id="8" name="Стрілка вліво 7"/>
          <p:cNvSpPr/>
          <p:nvPr/>
        </p:nvSpPr>
        <p:spPr>
          <a:xfrm>
            <a:off x="5296628" y="2383232"/>
            <a:ext cx="1004274" cy="51634"/>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41" name="Рисунок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734" y="2074578"/>
            <a:ext cx="985557" cy="985557"/>
          </a:xfrm>
          <a:prstGeom prst="rect">
            <a:avLst/>
          </a:prstGeom>
        </p:spPr>
      </p:pic>
      <p:sp>
        <p:nvSpPr>
          <p:cNvPr id="31" name="Стрілка вліво 30"/>
          <p:cNvSpPr/>
          <p:nvPr/>
        </p:nvSpPr>
        <p:spPr>
          <a:xfrm>
            <a:off x="5731093" y="2943713"/>
            <a:ext cx="580120" cy="44285"/>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4" name="Стрілка вліво 23"/>
          <p:cNvSpPr/>
          <p:nvPr/>
        </p:nvSpPr>
        <p:spPr>
          <a:xfrm>
            <a:off x="5542967" y="3566733"/>
            <a:ext cx="795752" cy="58486"/>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8" name="Стрілка вліво 27"/>
          <p:cNvSpPr/>
          <p:nvPr/>
        </p:nvSpPr>
        <p:spPr>
          <a:xfrm rot="10800000">
            <a:off x="3356110" y="4325809"/>
            <a:ext cx="273850"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38" name="Стрілка вліво 37"/>
          <p:cNvSpPr/>
          <p:nvPr/>
        </p:nvSpPr>
        <p:spPr>
          <a:xfrm rot="10800000" flipV="1">
            <a:off x="3348651" y="5177406"/>
            <a:ext cx="351196"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42" name="Стрілка вліво 41"/>
          <p:cNvSpPr/>
          <p:nvPr/>
        </p:nvSpPr>
        <p:spPr>
          <a:xfrm rot="10800000" flipV="1">
            <a:off x="3333341" y="3776904"/>
            <a:ext cx="296618"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0" name="Стрілка вліво 19"/>
          <p:cNvSpPr/>
          <p:nvPr/>
        </p:nvSpPr>
        <p:spPr>
          <a:xfrm rot="10800000">
            <a:off x="3354876" y="3439040"/>
            <a:ext cx="289629" cy="44315"/>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44" name="Рисунок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5956"/>
            <a:ext cx="1691157" cy="975865"/>
          </a:xfrm>
          <a:prstGeom prst="rect">
            <a:avLst/>
          </a:prstGeom>
        </p:spPr>
      </p:pic>
      <p:sp>
        <p:nvSpPr>
          <p:cNvPr id="48" name="Прямокутник 47"/>
          <p:cNvSpPr/>
          <p:nvPr/>
        </p:nvSpPr>
        <p:spPr>
          <a:xfrm>
            <a:off x="6138220" y="4165168"/>
            <a:ext cx="1826767" cy="27699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Заклад освіти</a:t>
            </a:r>
          </a:p>
        </p:txBody>
      </p:sp>
      <p:sp>
        <p:nvSpPr>
          <p:cNvPr id="49" name="Стрілка вліво 48"/>
          <p:cNvSpPr/>
          <p:nvPr/>
        </p:nvSpPr>
        <p:spPr>
          <a:xfrm rot="994693">
            <a:off x="5748053" y="4089695"/>
            <a:ext cx="593031" cy="3720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51" name="Рисунок 50"/>
          <p:cNvPicPr>
            <a:picLocks noChangeAspect="1"/>
          </p:cNvPicPr>
          <p:nvPr/>
        </p:nvPicPr>
        <p:blipFill rotWithShape="1">
          <a:blip r:embed="rId8" cstate="print">
            <a:extLst>
              <a:ext uri="{28A0092B-C50C-407E-A947-70E740481C1C}">
                <a14:useLocalDpi xmlns:a14="http://schemas.microsoft.com/office/drawing/2010/main" val="0"/>
              </a:ext>
            </a:extLst>
          </a:blip>
          <a:srcRect t="7154"/>
          <a:stretch/>
        </p:blipFill>
        <p:spPr>
          <a:xfrm rot="19561865">
            <a:off x="3138999" y="2285380"/>
            <a:ext cx="617771" cy="465713"/>
          </a:xfrm>
          <a:prstGeom prst="rect">
            <a:avLst/>
          </a:prstGeom>
        </p:spPr>
      </p:pic>
      <p:pic>
        <p:nvPicPr>
          <p:cNvPr id="52" name="Рисунок 51"/>
          <p:cNvPicPr>
            <a:picLocks noChangeAspect="1"/>
          </p:cNvPicPr>
          <p:nvPr/>
        </p:nvPicPr>
        <p:blipFill rotWithShape="1">
          <a:blip r:embed="rId8" cstate="print">
            <a:extLst>
              <a:ext uri="{28A0092B-C50C-407E-A947-70E740481C1C}">
                <a14:useLocalDpi xmlns:a14="http://schemas.microsoft.com/office/drawing/2010/main" val="0"/>
              </a:ext>
            </a:extLst>
          </a:blip>
          <a:srcRect t="7154"/>
          <a:stretch/>
        </p:blipFill>
        <p:spPr>
          <a:xfrm rot="12895206">
            <a:off x="6016132" y="5329441"/>
            <a:ext cx="617771" cy="465713"/>
          </a:xfrm>
          <a:prstGeom prst="rect">
            <a:avLst/>
          </a:prstGeom>
        </p:spPr>
      </p:pic>
      <p:sp>
        <p:nvSpPr>
          <p:cNvPr id="2" name="Округлений прямокутник 1"/>
          <p:cNvSpPr/>
          <p:nvPr/>
        </p:nvSpPr>
        <p:spPr>
          <a:xfrm>
            <a:off x="6567054" y="5372665"/>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Cambria" panose="02040503050406030204" pitchFamily="18" charset="0"/>
                <a:ea typeface="Cambria" panose="02040503050406030204" pitchFamily="18" charset="0"/>
              </a:rPr>
              <a:t>Фотокартка розміром 3х4</a:t>
            </a:r>
          </a:p>
        </p:txBody>
      </p:sp>
      <p:sp>
        <p:nvSpPr>
          <p:cNvPr id="50" name="Округлений прямокутник 49"/>
          <p:cNvSpPr/>
          <p:nvPr/>
        </p:nvSpPr>
        <p:spPr>
          <a:xfrm>
            <a:off x="1842123" y="2220412"/>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Cambria" panose="02040503050406030204" pitchFamily="18" charset="0"/>
                <a:ea typeface="Cambria" panose="02040503050406030204" pitchFamily="18" charset="0"/>
              </a:rPr>
              <a:t>Фотокартка розміром 3х4</a:t>
            </a:r>
          </a:p>
        </p:txBody>
      </p:sp>
      <p:sp>
        <p:nvSpPr>
          <p:cNvPr id="54" name="Округлений прямокутник 53"/>
          <p:cNvSpPr/>
          <p:nvPr/>
        </p:nvSpPr>
        <p:spPr>
          <a:xfrm>
            <a:off x="1912012" y="3208389"/>
            <a:ext cx="1436638" cy="40623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Дата народження</a:t>
            </a:r>
          </a:p>
        </p:txBody>
      </p:sp>
      <p:sp>
        <p:nvSpPr>
          <p:cNvPr id="55" name="Округлений прямокутник 54"/>
          <p:cNvSpPr/>
          <p:nvPr/>
        </p:nvSpPr>
        <p:spPr>
          <a:xfrm>
            <a:off x="2044002" y="4113763"/>
            <a:ext cx="1294442" cy="45353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Перелік предметів</a:t>
            </a:r>
          </a:p>
        </p:txBody>
      </p:sp>
      <p:sp>
        <p:nvSpPr>
          <p:cNvPr id="56" name="Округлений прямокутник 55"/>
          <p:cNvSpPr/>
          <p:nvPr/>
        </p:nvSpPr>
        <p:spPr>
          <a:xfrm>
            <a:off x="378701" y="4637170"/>
            <a:ext cx="2954639" cy="129287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Наявність медичного висновку </a:t>
            </a:r>
            <a:r>
              <a:rPr lang="uk-UA" sz="1350" dirty="0">
                <a:solidFill>
                  <a:srgbClr val="C00000"/>
                </a:solidFill>
                <a:latin typeface="Cambria" panose="02040503050406030204" pitchFamily="18" charset="0"/>
                <a:ea typeface="Cambria" panose="02040503050406030204" pitchFamily="18" charset="0"/>
                <a:cs typeface="Times New Roman" panose="02020603050405020304" pitchFamily="18" charset="0"/>
              </a:rPr>
              <a:t>про створення особливих (спеціальних) умов для проходження зовнішнього незалежного оцінювання за формою №086-3/о</a:t>
            </a:r>
            <a:endPar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7" name="Округлений прямокутник 56"/>
          <p:cNvSpPr/>
          <p:nvPr/>
        </p:nvSpPr>
        <p:spPr>
          <a:xfrm>
            <a:off x="1880877" y="3663394"/>
            <a:ext cx="1436638" cy="36053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Домашня адреса</a:t>
            </a:r>
          </a:p>
        </p:txBody>
      </p:sp>
      <p:sp>
        <p:nvSpPr>
          <p:cNvPr id="58" name="Овал 57"/>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7" name="Заголовок 1"/>
          <p:cNvSpPr txBox="1">
            <a:spLocks/>
          </p:cNvSpPr>
          <p:nvPr/>
        </p:nvSpPr>
        <p:spPr>
          <a:xfrm>
            <a:off x="2344683" y="618856"/>
            <a:ext cx="4781007"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5" name="Прямокутник 4"/>
          <p:cNvSpPr/>
          <p:nvPr/>
        </p:nvSpPr>
        <p:spPr>
          <a:xfrm>
            <a:off x="1691156" y="1423630"/>
            <a:ext cx="5833049" cy="461665"/>
          </a:xfrm>
          <a:prstGeom prst="rect">
            <a:avLst/>
          </a:prstGeom>
        </p:spPr>
        <p:txBody>
          <a:bodyPr wrap="square">
            <a:spAutoFit/>
          </a:bodyPr>
          <a:lstStyle/>
          <a:p>
            <a:pPr algn="ctr">
              <a:defRPr/>
            </a:pPr>
            <a:r>
              <a:rPr lang="uk-UA" altLang="ko-KR" sz="2400" b="1" dirty="0" smtClean="0">
                <a:solidFill>
                  <a:srgbClr val="C35F0D"/>
                </a:solidFill>
                <a:latin typeface="Times New Roman" panose="02020603050405020304" pitchFamily="18" charset="0"/>
                <a:ea typeface="Gulim"/>
                <a:cs typeface="Times New Roman" panose="02020603050405020304" pitchFamily="18" charset="0"/>
              </a:rPr>
              <a:t>Формування реєстраційної картки</a:t>
            </a:r>
            <a:endParaRPr lang="uk-UA" altLang="ko-KR" sz="2400" b="1" dirty="0">
              <a:solidFill>
                <a:srgbClr val="C35F0D"/>
              </a:solidFill>
              <a:latin typeface="Times New Roman" panose="02020603050405020304" pitchFamily="18" charset="0"/>
              <a:ea typeface="Gulim"/>
              <a:cs typeface="Times New Roman" panose="02020603050405020304" pitchFamily="18" charset="0"/>
            </a:endParaRPr>
          </a:p>
        </p:txBody>
      </p:sp>
    </p:spTree>
    <p:extLst>
      <p:ext uri="{BB962C8B-B14F-4D97-AF65-F5344CB8AC3E}">
        <p14:creationId xmlns:p14="http://schemas.microsoft.com/office/powerpoint/2010/main" val="147012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4149"/>
            <a:ext cx="1463040" cy="1312231"/>
          </a:xfrm>
          <a:prstGeom prst="rect">
            <a:avLst/>
          </a:prstGeom>
        </p:spPr>
      </p:pic>
      <p:pic>
        <p:nvPicPr>
          <p:cNvPr id="4" name="Рисунок 3"/>
          <p:cNvPicPr>
            <a:picLocks noChangeAspect="1"/>
          </p:cNvPicPr>
          <p:nvPr/>
        </p:nvPicPr>
        <p:blipFill>
          <a:blip r:embed="rId3"/>
          <a:stretch>
            <a:fillRect/>
          </a:stretch>
        </p:blipFill>
        <p:spPr>
          <a:xfrm>
            <a:off x="189412" y="1109689"/>
            <a:ext cx="8464732" cy="5367311"/>
          </a:xfrm>
          <a:prstGeom prst="rect">
            <a:avLst/>
          </a:prstGeom>
        </p:spPr>
      </p:pic>
      <p:sp>
        <p:nvSpPr>
          <p:cNvPr id="60" name="Овал 59"/>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50" y="62326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TextBox 2"/>
          <p:cNvSpPr txBox="1"/>
          <p:nvPr/>
        </p:nvSpPr>
        <p:spPr>
          <a:xfrm>
            <a:off x="672818" y="1392250"/>
            <a:ext cx="8053642" cy="830997"/>
          </a:xfrm>
          <a:prstGeom prst="rect">
            <a:avLst/>
          </a:prstGeom>
          <a:noFill/>
        </p:spPr>
        <p:txBody>
          <a:bodyPr wrap="square" rtlCol="0">
            <a:spAutoFit/>
          </a:bodyPr>
          <a:lstStyle/>
          <a:p>
            <a:pPr algn="ctr">
              <a:defRPr/>
            </a:pPr>
            <a:r>
              <a:rPr lang="uk-UA" altLang="ko-KR" sz="2600" b="1" dirty="0" smtClean="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rPr>
              <a:t>Формування комплектів реєстраційних документів</a:t>
            </a:r>
            <a:endParaRPr lang="uk-UA" altLang="ko-KR" sz="2600" b="1" dirty="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r>
              <a:rPr lang="uk-UA" altLang="ko-KR" sz="2000" dirty="0">
                <a:solidFill>
                  <a:schemeClr val="accent2">
                    <a:lumMod val="75000"/>
                  </a:schemeClr>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endParaRPr lang="ru-RU" altLang="uk-UA" sz="2000" dirty="0">
              <a:solidFill>
                <a:schemeClr val="accent2">
                  <a:lumMod val="75000"/>
                </a:schemeClr>
              </a:solidFill>
              <a:latin typeface="Century Schoolbook" panose="02040604050505020304" pitchFamily="18" charset="0"/>
              <a:ea typeface="Gulim"/>
              <a:cs typeface="Times New Roman" panose="02020603050405020304" pitchFamily="18" charset="0"/>
            </a:endParaRPr>
          </a:p>
        </p:txBody>
      </p:sp>
      <p:pic>
        <p:nvPicPr>
          <p:cNvPr id="11" name="Picture 4" descr="ÐÐ¾Ð²âÑÐ·Ð°Ð½Ðµ Ð·Ð¾Ð±ÑÐ°Ð¶ÐµÐ½Ð½Ñ"/>
          <p:cNvPicPr>
            <a:picLocks noChangeAspect="1" noChangeArrowheads="1"/>
          </p:cNvPicPr>
          <p:nvPr/>
        </p:nvPicPr>
        <p:blipFill rotWithShape="1">
          <a:blip r:embed="rId5">
            <a:extLst>
              <a:ext uri="{28A0092B-C50C-407E-A947-70E740481C1C}">
                <a14:useLocalDpi xmlns:a14="http://schemas.microsoft.com/office/drawing/2010/main" val="0"/>
              </a:ext>
            </a:extLst>
          </a:blip>
          <a:srcRect l="6180" t="14166" r="49574"/>
          <a:stretch/>
        </p:blipFill>
        <p:spPr bwMode="auto">
          <a:xfrm>
            <a:off x="3535802" y="1968793"/>
            <a:ext cx="2499305" cy="16740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ÐÐ¾Ð²âÑÐ·Ð°Ð½Ðµ Ð·Ð¾Ð±ÑÐ°Ð¶ÐµÐ½Ð½Ñ"/>
          <p:cNvPicPr>
            <a:picLocks noChangeAspect="1" noChangeArrowheads="1"/>
          </p:cNvPicPr>
          <p:nvPr/>
        </p:nvPicPr>
        <p:blipFill rotWithShape="1">
          <a:blip r:embed="rId5">
            <a:extLst>
              <a:ext uri="{28A0092B-C50C-407E-A947-70E740481C1C}">
                <a14:useLocalDpi xmlns:a14="http://schemas.microsoft.com/office/drawing/2010/main" val="0"/>
              </a:ext>
            </a:extLst>
          </a:blip>
          <a:srcRect l="55053" t="15065"/>
          <a:stretch/>
        </p:blipFill>
        <p:spPr bwMode="auto">
          <a:xfrm>
            <a:off x="6329865" y="1968442"/>
            <a:ext cx="2545099" cy="1660593"/>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нутий кут 12"/>
          <p:cNvSpPr/>
          <p:nvPr/>
        </p:nvSpPr>
        <p:spPr>
          <a:xfrm>
            <a:off x="400367" y="1968442"/>
            <a:ext cx="2950314" cy="3448791"/>
          </a:xfrm>
          <a:prstGeom prst="foldedCorner">
            <a:avLst/>
          </a:prstGeom>
          <a:solidFill>
            <a:schemeClr val="accent5">
              <a:lumMod val="20000"/>
              <a:lumOff val="80000"/>
            </a:schemeClr>
          </a:solidFill>
          <a:ln>
            <a:solidFill>
              <a:schemeClr val="accent5">
                <a:lumMod val="75000"/>
              </a:schemeClr>
            </a:solidFill>
          </a:ln>
          <a:effectLst>
            <a:glow rad="2286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uk-UA" b="1" i="1" dirty="0" smtClean="0">
                <a:solidFill>
                  <a:srgbClr val="FF0000"/>
                </a:solidFill>
                <a:latin typeface="Times New Roman" panose="02020603050405020304" pitchFamily="18" charset="0"/>
                <a:cs typeface="Times New Roman" panose="02020603050405020304" pitchFamily="18" charset="0"/>
              </a:rPr>
              <a:t>На копіях документів:</a:t>
            </a:r>
          </a:p>
          <a:p>
            <a:pPr lvl="0" algn="ctr">
              <a:defRPr/>
            </a:pPr>
            <a:endParaRPr lang="uk-UA" b="1" dirty="0" smtClean="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uk-UA" b="1" dirty="0" smtClean="0">
                <a:solidFill>
                  <a:srgbClr val="002060"/>
                </a:solidFill>
                <a:latin typeface="Times New Roman" panose="02020603050405020304" pitchFamily="18" charset="0"/>
                <a:cs typeface="Times New Roman" panose="02020603050405020304" pitchFamily="18" charset="0"/>
              </a:rPr>
              <a:t>напис </a:t>
            </a:r>
            <a:r>
              <a:rPr lang="uk-UA" b="1" i="1" dirty="0">
                <a:solidFill>
                  <a:srgbClr val="002060"/>
                </a:solidFill>
                <a:latin typeface="Times New Roman" panose="02020603050405020304" pitchFamily="18" charset="0"/>
                <a:cs typeface="Times New Roman" panose="02020603050405020304" pitchFamily="18" charset="0"/>
              </a:rPr>
              <a:t>Згідно з оригіналом</a:t>
            </a:r>
          </a:p>
          <a:p>
            <a:pPr marL="285750" indent="-285750">
              <a:buFont typeface="Arial" panose="020B0604020202020204" pitchFamily="34" charset="0"/>
              <a:buChar char="•"/>
              <a:defRPr/>
            </a:pPr>
            <a:r>
              <a:rPr lang="uk-UA" b="1" dirty="0">
                <a:solidFill>
                  <a:srgbClr val="002060"/>
                </a:solidFill>
                <a:latin typeface="Times New Roman" panose="02020603050405020304" pitchFamily="18" charset="0"/>
                <a:cs typeface="Times New Roman" panose="02020603050405020304" pitchFamily="18" charset="0"/>
              </a:rPr>
              <a:t>особистий підпис, ініціали та прізвище особи, яка </a:t>
            </a:r>
            <a:r>
              <a:rPr lang="uk-UA" b="1" dirty="0" smtClean="0">
                <a:solidFill>
                  <a:srgbClr val="002060"/>
                </a:solidFill>
                <a:latin typeface="Times New Roman" panose="02020603050405020304" pitchFamily="18" charset="0"/>
                <a:cs typeface="Times New Roman" panose="02020603050405020304" pitchFamily="18" charset="0"/>
              </a:rPr>
              <a:t>реєструється</a:t>
            </a:r>
            <a:endParaRPr lang="uk-UA" b="1" dirty="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uk-UA" b="1" dirty="0">
                <a:solidFill>
                  <a:srgbClr val="002060"/>
                </a:solidFill>
                <a:latin typeface="Times New Roman" panose="02020603050405020304" pitchFamily="18" charset="0"/>
                <a:cs typeface="Times New Roman" panose="02020603050405020304" pitchFamily="18" charset="0"/>
              </a:rPr>
              <a:t>дата засвідчення копії</a:t>
            </a:r>
          </a:p>
        </p:txBody>
      </p:sp>
      <p:sp>
        <p:nvSpPr>
          <p:cNvPr id="15" name="TextBox 14"/>
          <p:cNvSpPr txBox="1"/>
          <p:nvPr/>
        </p:nvSpPr>
        <p:spPr>
          <a:xfrm>
            <a:off x="5879629" y="3593612"/>
            <a:ext cx="874696" cy="400110"/>
          </a:xfrm>
          <a:prstGeom prst="rect">
            <a:avLst/>
          </a:prstGeom>
          <a:noFill/>
        </p:spPr>
        <p:txBody>
          <a:bodyPr wrap="square" rtlCol="0">
            <a:spAutoFit/>
          </a:bodyPr>
          <a:lstStyle/>
          <a:p>
            <a:r>
              <a:rPr lang="uk-UA" sz="2000" b="1" i="1" dirty="0" smtClean="0">
                <a:latin typeface="Arial Black" panose="020B0A04020102020204" pitchFamily="34" charset="0"/>
              </a:rPr>
              <a:t>або</a:t>
            </a:r>
            <a:endParaRPr lang="uk-UA" sz="2000" b="1" i="1" dirty="0">
              <a:latin typeface="Arial Black" panose="020B0A04020102020204" pitchFamily="34" charset="0"/>
            </a:endParaRPr>
          </a:p>
        </p:txBody>
      </p:sp>
      <p:sp>
        <p:nvSpPr>
          <p:cNvPr id="16" name="TextBox 15"/>
          <p:cNvSpPr txBox="1"/>
          <p:nvPr/>
        </p:nvSpPr>
        <p:spPr>
          <a:xfrm>
            <a:off x="4547111" y="2574309"/>
            <a:ext cx="1744871" cy="430887"/>
          </a:xfrm>
          <a:prstGeom prst="rect">
            <a:avLst/>
          </a:prstGeom>
          <a:noFill/>
        </p:spPr>
        <p:txBody>
          <a:bodyPr wrap="square" rtlCol="0">
            <a:spAutoFit/>
          </a:bodyPr>
          <a:lstStyle/>
          <a:p>
            <a:r>
              <a:rPr lang="uk-UA" sz="1100" b="1" i="1" dirty="0" smtClean="0">
                <a:latin typeface="AdonisC" panose="00000500000000000000" pitchFamily="50" charset="0"/>
              </a:rPr>
              <a:t>Згідно з оригіналом</a:t>
            </a:r>
          </a:p>
          <a:p>
            <a:r>
              <a:rPr lang="uk-UA" sz="1100" b="1" i="1" dirty="0">
                <a:latin typeface="AdonisC" panose="00000500000000000000" pitchFamily="50" charset="0"/>
              </a:rPr>
              <a:t>д</a:t>
            </a:r>
            <a:r>
              <a:rPr lang="uk-UA" sz="1100" b="1" i="1" dirty="0" smtClean="0">
                <a:latin typeface="AdonisC" panose="00000500000000000000" pitchFamily="50" charset="0"/>
              </a:rPr>
              <a:t>ата        підпис  </a:t>
            </a:r>
            <a:r>
              <a:rPr lang="uk-UA" sz="1100" b="1" i="1" dirty="0" smtClean="0">
                <a:latin typeface="AdonisC" panose="00000500000000000000" pitchFamily="50" charset="0"/>
                <a:cs typeface="Times New Roman" panose="02020603050405020304" pitchFamily="18" charset="0"/>
              </a:rPr>
              <a:t>ПІБ</a:t>
            </a:r>
            <a:endParaRPr lang="uk-UA" sz="1100" b="1" i="1" dirty="0">
              <a:latin typeface="AdonisC" panose="00000500000000000000" pitchFamily="50" charset="0"/>
              <a:cs typeface="Times New Roman" panose="02020603050405020304" pitchFamily="18" charset="0"/>
            </a:endParaRPr>
          </a:p>
        </p:txBody>
      </p:sp>
      <p:sp>
        <p:nvSpPr>
          <p:cNvPr id="17" name="TextBox 16"/>
          <p:cNvSpPr txBox="1"/>
          <p:nvPr/>
        </p:nvSpPr>
        <p:spPr>
          <a:xfrm>
            <a:off x="7035349" y="2629205"/>
            <a:ext cx="1766174" cy="430887"/>
          </a:xfrm>
          <a:prstGeom prst="rect">
            <a:avLst/>
          </a:prstGeom>
          <a:noFill/>
        </p:spPr>
        <p:txBody>
          <a:bodyPr wrap="square" rtlCol="0">
            <a:spAutoFit/>
          </a:bodyPr>
          <a:lstStyle/>
          <a:p>
            <a:r>
              <a:rPr lang="uk-UA" sz="1100" dirty="0" smtClean="0">
                <a:latin typeface="AdonisC" panose="00000500000000000000" pitchFamily="50" charset="0"/>
              </a:rPr>
              <a:t>Згідно з оригіналом</a:t>
            </a:r>
          </a:p>
          <a:p>
            <a:r>
              <a:rPr lang="uk-UA" sz="1100" dirty="0">
                <a:latin typeface="AdonisC" panose="00000500000000000000" pitchFamily="50" charset="0"/>
              </a:rPr>
              <a:t>д</a:t>
            </a:r>
            <a:r>
              <a:rPr lang="uk-UA" sz="1100" dirty="0" smtClean="0">
                <a:latin typeface="AdonisC" panose="00000500000000000000" pitchFamily="50" charset="0"/>
              </a:rPr>
              <a:t>ата        підпис  </a:t>
            </a:r>
            <a:r>
              <a:rPr lang="uk-UA" sz="1100" dirty="0" smtClean="0">
                <a:latin typeface="AdonisC" panose="00000500000000000000" pitchFamily="50" charset="0"/>
                <a:cs typeface="Times New Roman" panose="02020603050405020304" pitchFamily="18" charset="0"/>
              </a:rPr>
              <a:t>ПІБ</a:t>
            </a:r>
            <a:endParaRPr lang="uk-UA" sz="1100" dirty="0">
              <a:latin typeface="AdonisC" panose="00000500000000000000" pitchFamily="50" charset="0"/>
              <a:cs typeface="Times New Roman" panose="02020603050405020304" pitchFamily="18" charset="0"/>
            </a:endParaRPr>
          </a:p>
        </p:txBody>
      </p:sp>
      <p:pic>
        <p:nvPicPr>
          <p:cNvPr id="19" name="Рисунок 18"/>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3369622" y="3563641"/>
            <a:ext cx="2983768" cy="2546623"/>
          </a:xfrm>
          <a:prstGeom prst="rect">
            <a:avLst/>
          </a:prstGeom>
          <a:effectLst>
            <a:outerShdw blurRad="63500" sx="102000" sy="102000" algn="ctr" rotWithShape="0">
              <a:prstClr val="black">
                <a:alpha val="40000"/>
              </a:prstClr>
            </a:outerShdw>
          </a:effectLst>
        </p:spPr>
      </p:pic>
      <p:pic>
        <p:nvPicPr>
          <p:cNvPr id="20" name="Рисунок 19"/>
          <p:cNvPicPr>
            <a:picLocks noChangeAspect="1"/>
          </p:cNvPicPr>
          <p:nvPr/>
        </p:nvPicPr>
        <p:blipFill>
          <a:blip r:embed="rId8"/>
          <a:stretch>
            <a:fillRect/>
          </a:stretch>
        </p:blipFill>
        <p:spPr>
          <a:xfrm>
            <a:off x="6262695" y="4034993"/>
            <a:ext cx="2630702" cy="1916406"/>
          </a:xfrm>
          <a:prstGeom prst="rect">
            <a:avLst/>
          </a:prstGeom>
        </p:spPr>
      </p:pic>
      <p:pic>
        <p:nvPicPr>
          <p:cNvPr id="14" name="Рисунок 13"/>
          <p:cNvPicPr>
            <a:picLocks noChangeAspect="1"/>
          </p:cNvPicPr>
          <p:nvPr/>
        </p:nvPicPr>
        <p:blipFill rotWithShape="1">
          <a:blip r:embed="rId9">
            <a:extLst>
              <a:ext uri="{28A0092B-C50C-407E-A947-70E740481C1C}">
                <a14:useLocalDpi xmlns:a14="http://schemas.microsoft.com/office/drawing/2010/main" val="0"/>
              </a:ext>
            </a:extLst>
          </a:blip>
          <a:srcRect t="21433" r="57552" b="5687"/>
          <a:stretch/>
        </p:blipFill>
        <p:spPr>
          <a:xfrm>
            <a:off x="5179614" y="4264789"/>
            <a:ext cx="668810" cy="728407"/>
          </a:xfrm>
          <a:prstGeom prst="rect">
            <a:avLst/>
          </a:prstGeom>
        </p:spPr>
      </p:pic>
      <p:pic>
        <p:nvPicPr>
          <p:cNvPr id="18" name="Рисунок 17"/>
          <p:cNvPicPr>
            <a:picLocks noChangeAspect="1"/>
          </p:cNvPicPr>
          <p:nvPr/>
        </p:nvPicPr>
        <p:blipFill rotWithShape="1">
          <a:blip r:embed="rId9">
            <a:extLst>
              <a:ext uri="{28A0092B-C50C-407E-A947-70E740481C1C}">
                <a14:useLocalDpi xmlns:a14="http://schemas.microsoft.com/office/drawing/2010/main" val="0"/>
              </a:ext>
            </a:extLst>
          </a:blip>
          <a:srcRect t="21433" r="57552" b="5687"/>
          <a:stretch/>
        </p:blipFill>
        <p:spPr>
          <a:xfrm>
            <a:off x="7927211" y="4321275"/>
            <a:ext cx="688011" cy="749319"/>
          </a:xfrm>
          <a:prstGeom prst="rect">
            <a:avLst/>
          </a:prstGeom>
        </p:spPr>
      </p:pic>
      <p:sp>
        <p:nvSpPr>
          <p:cNvPr id="21" name="TextBox 20"/>
          <p:cNvSpPr txBox="1"/>
          <p:nvPr/>
        </p:nvSpPr>
        <p:spPr>
          <a:xfrm>
            <a:off x="7310628" y="5238705"/>
            <a:ext cx="1766174" cy="430887"/>
          </a:xfrm>
          <a:prstGeom prst="rect">
            <a:avLst/>
          </a:prstGeom>
          <a:noFill/>
        </p:spPr>
        <p:txBody>
          <a:bodyPr wrap="square" rtlCol="0">
            <a:spAutoFit/>
          </a:bodyPr>
          <a:lstStyle/>
          <a:p>
            <a:r>
              <a:rPr lang="uk-UA" sz="1100" dirty="0" smtClean="0">
                <a:latin typeface="AdonisC" panose="00000500000000000000" pitchFamily="50" charset="0"/>
              </a:rPr>
              <a:t>Згідно з оригіналом</a:t>
            </a:r>
          </a:p>
          <a:p>
            <a:r>
              <a:rPr lang="uk-UA" sz="1100" dirty="0">
                <a:latin typeface="AdonisC" panose="00000500000000000000" pitchFamily="50" charset="0"/>
              </a:rPr>
              <a:t>д</a:t>
            </a:r>
            <a:r>
              <a:rPr lang="uk-UA" sz="1100" dirty="0" smtClean="0">
                <a:latin typeface="AdonisC" panose="00000500000000000000" pitchFamily="50" charset="0"/>
              </a:rPr>
              <a:t>ата        підпис  </a:t>
            </a:r>
            <a:r>
              <a:rPr lang="uk-UA" sz="1100" dirty="0" smtClean="0">
                <a:latin typeface="AdonisC" panose="00000500000000000000" pitchFamily="50" charset="0"/>
                <a:cs typeface="Times New Roman" panose="02020603050405020304" pitchFamily="18" charset="0"/>
              </a:rPr>
              <a:t>ПІБ</a:t>
            </a:r>
            <a:endParaRPr lang="uk-UA" sz="1100" dirty="0">
              <a:latin typeface="AdonisC"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1382239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22725" y="462326"/>
            <a:ext cx="8626588"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30"/>
            <a:ext cx="1542811" cy="974824"/>
          </a:xfrm>
          <a:prstGeom prst="rect">
            <a:avLst/>
          </a:prstGeom>
          <a:effectLst>
            <a:outerShdw blurRad="609600" dist="12700" dir="5400000" algn="ctr" rotWithShape="0">
              <a:schemeClr val="bg1"/>
            </a:outerShdw>
          </a:effectLst>
        </p:spPr>
      </p:pic>
      <p:sp>
        <p:nvSpPr>
          <p:cNvPr id="11" name="Округлений прямокутник 10"/>
          <p:cNvSpPr/>
          <p:nvPr/>
        </p:nvSpPr>
        <p:spPr>
          <a:xfrm>
            <a:off x="519145" y="1392181"/>
            <a:ext cx="4731319" cy="668068"/>
          </a:xfrm>
          <a:prstGeom prst="roundRect">
            <a:avLst/>
          </a:prstGeom>
          <a:solidFill>
            <a:schemeClr val="accent1">
              <a:lumMod val="20000"/>
              <a:lumOff val="80000"/>
            </a:schemeClr>
          </a:solidFill>
          <a:effectLst>
            <a:glow rad="127000">
              <a:schemeClr val="accent5">
                <a:satMod val="175000"/>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1">
                    <a:lumMod val="75000"/>
                  </a:schemeClr>
                </a:solidFill>
                <a:latin typeface="Times New Roman" panose="02020603050405020304" pitchFamily="18" charset="0"/>
                <a:cs typeface="Times New Roman" panose="02020603050405020304" pitchFamily="18" charset="0"/>
              </a:rPr>
              <a:t>Реєстраційна картка</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Округлений прямокутник 9"/>
          <p:cNvSpPr/>
          <p:nvPr/>
        </p:nvSpPr>
        <p:spPr>
          <a:xfrm>
            <a:off x="519145" y="2376576"/>
            <a:ext cx="4731319" cy="813167"/>
          </a:xfrm>
          <a:prstGeom prst="roundRect">
            <a:avLst/>
          </a:prstGeom>
          <a:solidFill>
            <a:schemeClr val="accent1">
              <a:lumMod val="20000"/>
              <a:lumOff val="80000"/>
            </a:schemeClr>
          </a:solidFill>
          <a:effectLst>
            <a:glow rad="1270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1">
                    <a:lumMod val="75000"/>
                  </a:schemeClr>
                </a:solidFill>
                <a:latin typeface="Times New Roman" panose="02020603050405020304" pitchFamily="18" charset="0"/>
                <a:cs typeface="Times New Roman" panose="02020603050405020304" pitchFamily="18" charset="0"/>
              </a:rPr>
              <a:t>копії документів, що посвідчують особу</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rot="20646607">
            <a:off x="3985116" y="3553836"/>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2" name="Прямокутник 21"/>
          <p:cNvSpPr/>
          <p:nvPr/>
        </p:nvSpPr>
        <p:spPr>
          <a:xfrm rot="20646607">
            <a:off x="3256183" y="5223172"/>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4" name="Прямокутник 23"/>
          <p:cNvSpPr/>
          <p:nvPr/>
        </p:nvSpPr>
        <p:spPr>
          <a:xfrm rot="20646607">
            <a:off x="3706847" y="4474801"/>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1" name="Овал 20"/>
          <p:cNvSpPr/>
          <p:nvPr/>
        </p:nvSpPr>
        <p:spPr>
          <a:xfrm>
            <a:off x="2061408" y="160274"/>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2726326" y="458136"/>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5" name="TextBox 24"/>
          <p:cNvSpPr txBox="1"/>
          <p:nvPr/>
        </p:nvSpPr>
        <p:spPr>
          <a:xfrm>
            <a:off x="5546884" y="1387012"/>
            <a:ext cx="3296306" cy="1569660"/>
          </a:xfrm>
          <a:prstGeom prst="rect">
            <a:avLst/>
          </a:prstGeom>
          <a:solidFill>
            <a:srgbClr val="FF0000">
              <a:alpha val="28000"/>
            </a:srgbClr>
          </a:solidFill>
        </p:spPr>
        <p:txBody>
          <a:bodyPr wrap="square" rtlCol="0">
            <a:spAutoFit/>
          </a:bodyPr>
          <a:lstStyle/>
          <a:p>
            <a:pPr algn="ctr">
              <a:spcAft>
                <a:spcPct val="40000"/>
              </a:spcAft>
              <a:buClr>
                <a:srgbClr val="0033CC"/>
              </a:buClr>
              <a:defRPr/>
            </a:pPr>
            <a:r>
              <a:rPr lang="uk-UA" altLang="ru-RU" sz="2400" kern="0" dirty="0" smtClean="0">
                <a:solidFill>
                  <a:srgbClr val="002060"/>
                </a:solidFill>
                <a:latin typeface="Times New Roman" panose="02020603050405020304" pitchFamily="18" charset="0"/>
                <a:cs typeface="Times New Roman" panose="02020603050405020304" pitchFamily="18" charset="0"/>
              </a:rPr>
              <a:t>Усі здобувачі ПЗСО </a:t>
            </a:r>
            <a:r>
              <a:rPr lang="uk-UA" altLang="ru-RU" sz="2400" b="1" kern="0" dirty="0" smtClean="0">
                <a:solidFill>
                  <a:srgbClr val="FF0000"/>
                </a:solidFill>
                <a:latin typeface="Times New Roman" panose="02020603050405020304" pitchFamily="18" charset="0"/>
                <a:cs typeface="Times New Roman" panose="02020603050405020304" pitchFamily="18" charset="0"/>
              </a:rPr>
              <a:t>подають реєстраційні документи до  закладу освіти</a:t>
            </a:r>
            <a:endParaRPr lang="uk-UA" altLang="ru-RU" sz="2400" b="1" kern="0" dirty="0">
              <a:solidFill>
                <a:srgbClr val="FF0000"/>
              </a:solidFill>
              <a:latin typeface="Times New Roman" panose="02020603050405020304" pitchFamily="18" charset="0"/>
              <a:cs typeface="Times New Roman" panose="02020603050405020304" pitchFamily="18" charset="0"/>
            </a:endParaRPr>
          </a:p>
        </p:txBody>
      </p:sp>
      <p:sp>
        <p:nvSpPr>
          <p:cNvPr id="27" name="Округлений прямокутник 26"/>
          <p:cNvSpPr/>
          <p:nvPr/>
        </p:nvSpPr>
        <p:spPr>
          <a:xfrm>
            <a:off x="104503" y="3496957"/>
            <a:ext cx="8863034" cy="1188942"/>
          </a:xfrm>
          <a:prstGeom prst="roundRect">
            <a:avLst/>
          </a:prstGeom>
          <a:solidFill>
            <a:schemeClr val="accent1">
              <a:lumMod val="20000"/>
              <a:lumOff val="80000"/>
            </a:schemeClr>
          </a:solidFill>
          <a:effectLst>
            <a:glow rad="127000">
              <a:schemeClr val="accent5">
                <a:satMod val="175000"/>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sz="1200" b="1" kern="0" dirty="0" smtClean="0">
                <a:solidFill>
                  <a:srgbClr val="FF0000"/>
                </a:solidFill>
                <a:latin typeface="Arial Black" panose="020B0A04020102020204" pitchFamily="34"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 </a:t>
            </a:r>
            <a:r>
              <a:rPr lang="uk-UA" altLang="ru-RU" sz="1400" b="1" kern="0" dirty="0">
                <a:solidFill>
                  <a:srgbClr val="C00000"/>
                </a:solidFill>
                <a:latin typeface="Times New Roman" panose="02020603050405020304" pitchFamily="18" charset="0"/>
                <a:cs typeface="Times New Roman" panose="02020603050405020304" pitchFamily="18" charset="0"/>
              </a:rPr>
              <a:t>з особливими освітніми потребами: </a:t>
            </a:r>
            <a:endParaRPr lang="uk-UA" altLang="ru-RU" sz="1400" b="1" kern="0" dirty="0" smtClean="0">
              <a:solidFill>
                <a:srgbClr val="C00000"/>
              </a:solidFill>
              <a:latin typeface="Times New Roman" panose="02020603050405020304" pitchFamily="18" charset="0"/>
              <a:cs typeface="Times New Roman" panose="02020603050405020304" pitchFamily="18" charset="0"/>
            </a:endParaRPr>
          </a:p>
          <a:p>
            <a:pPr algn="ct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м</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едичний висновок </a:t>
            </a:r>
            <a:r>
              <a:rPr lang="uk-UA" sz="1400" dirty="0" smtClean="0">
                <a:ln/>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uk-UA" sz="1400" dirty="0" smtClean="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про </a:t>
            </a:r>
            <a:r>
              <a:rPr lang="uk-UA" sz="14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створення особливих (спеціальних) умов для проходження зовнішнього незалежного оцінювання за формою №</a:t>
            </a:r>
            <a:r>
              <a:rPr lang="uk-UA" sz="1400" dirty="0" smtClean="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086-3/о,</a:t>
            </a:r>
            <a:endParaRPr lang="uk-UA" sz="1400" dirty="0">
              <a:ln/>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наданий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органами або закладами охорони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здоров'я</a:t>
            </a:r>
            <a:endParaRPr lang="uk-UA" sz="1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 name="Округлений прямокутник 27"/>
          <p:cNvSpPr/>
          <p:nvPr/>
        </p:nvSpPr>
        <p:spPr>
          <a:xfrm>
            <a:off x="104503" y="4846320"/>
            <a:ext cx="8863033" cy="783772"/>
          </a:xfrm>
          <a:prstGeom prst="roundRect">
            <a:avLst/>
          </a:prstGeom>
          <a:solidFill>
            <a:schemeClr val="accent1">
              <a:lumMod val="20000"/>
              <a:lumOff val="80000"/>
            </a:schemeClr>
          </a:solidFill>
          <a:effectLst>
            <a:glow rad="101600">
              <a:schemeClr val="accent5">
                <a:satMod val="175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0000FF"/>
              </a:buClr>
              <a:tabLst>
                <a:tab pos="1200150" algn="l"/>
              </a:tabLst>
              <a:defRPr/>
            </a:pPr>
            <a:r>
              <a:rPr lang="en-US" altLang="ru-RU" sz="1400" b="1" kern="0" dirty="0" smtClean="0">
                <a:solidFill>
                  <a:srgbClr val="FF0000"/>
                </a:solidFill>
                <a:latin typeface="Times New Roman" panose="02020603050405020304" pitchFamily="18" charset="0"/>
                <a:cs typeface="Times New Roman" panose="02020603050405020304" pitchFamily="18"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a:t>
            </a:r>
            <a:r>
              <a:rPr lang="uk-UA" altLang="ru-RU" sz="1400" kern="0" dirty="0" smtClean="0">
                <a:solidFill>
                  <a:srgbClr val="C00000"/>
                </a:solidFill>
                <a:latin typeface="Times New Roman" panose="02020603050405020304" pitchFamily="18" charset="0"/>
                <a:cs typeface="Times New Roman" panose="02020603050405020304" pitchFamily="18" charset="0"/>
              </a:rPr>
              <a:t>, </a:t>
            </a:r>
            <a:r>
              <a:rPr lang="uk-UA" altLang="ru-RU" sz="1400" b="1" kern="0" dirty="0" smtClean="0">
                <a:solidFill>
                  <a:srgbClr val="C00000"/>
                </a:solidFill>
                <a:latin typeface="Times New Roman" panose="02020603050405020304" pitchFamily="18" charset="0"/>
                <a:cs typeface="Times New Roman" panose="02020603050405020304" pitchFamily="18" charset="0"/>
              </a:rPr>
              <a:t>які </a:t>
            </a:r>
            <a:r>
              <a:rPr lang="uk-UA" sz="1400" b="1" dirty="0" smtClean="0">
                <a:solidFill>
                  <a:srgbClr val="C00000"/>
                </a:solidFill>
                <a:latin typeface="Times New Roman" panose="02020603050405020304" pitchFamily="18" charset="0"/>
                <a:cs typeface="Times New Roman" panose="02020603050405020304" pitchFamily="18" charset="0"/>
              </a:rPr>
              <a:t>навчаються </a:t>
            </a:r>
            <a:r>
              <a:rPr lang="uk-UA" sz="1400" b="1" dirty="0">
                <a:solidFill>
                  <a:srgbClr val="C00000"/>
                </a:solidFill>
                <a:latin typeface="Times New Roman" panose="02020603050405020304" pitchFamily="18" charset="0"/>
                <a:cs typeface="Times New Roman" panose="02020603050405020304" pitchFamily="18" charset="0"/>
              </a:rPr>
              <a:t>за кордоном</a:t>
            </a:r>
            <a:r>
              <a:rPr lang="uk-UA" sz="1400" dirty="0">
                <a:solidFill>
                  <a:srgbClr val="C00000"/>
                </a:solidFill>
                <a:latin typeface="Times New Roman" panose="02020603050405020304" pitchFamily="18" charset="0"/>
                <a:cs typeface="Times New Roman" panose="02020603050405020304" pitchFamily="18" charset="0"/>
              </a:rPr>
              <a:t>, </a:t>
            </a:r>
            <a:r>
              <a:rPr lang="uk-UA" sz="1400" b="1" dirty="0">
                <a:solidFill>
                  <a:srgbClr val="C00000"/>
                </a:solidFill>
                <a:latin typeface="Times New Roman" panose="02020603050405020304" pitchFamily="18" charset="0"/>
                <a:cs typeface="Times New Roman" panose="02020603050405020304" pitchFamily="18" charset="0"/>
              </a:rPr>
              <a:t>братимуть участь у міжнародних змаганнях, олімпіадах тощо і реєструються для участі в додатковій </a:t>
            </a:r>
            <a:r>
              <a:rPr lang="uk-UA" sz="1400" b="1" smtClean="0">
                <a:solidFill>
                  <a:srgbClr val="C00000"/>
                </a:solidFill>
                <a:latin typeface="Times New Roman" panose="02020603050405020304" pitchFamily="18" charset="0"/>
                <a:cs typeface="Times New Roman" panose="02020603050405020304" pitchFamily="18" charset="0"/>
              </a:rPr>
              <a:t>сесії:</a:t>
            </a:r>
          </a:p>
          <a:p>
            <a:pPr lvl="1" algn="ctr">
              <a:buClr>
                <a:srgbClr val="0000FF"/>
              </a:buClr>
              <a:tabLst>
                <a:tab pos="1200150" algn="l"/>
              </a:tabLst>
              <a:defRPr/>
            </a:pPr>
            <a:r>
              <a:rPr lang="uk-UA" sz="1400" b="1" smtClean="0">
                <a:solidFill>
                  <a:srgbClr val="C00000"/>
                </a:solidFill>
                <a:latin typeface="Times New Roman" panose="02020603050405020304" pitchFamily="18" charset="0"/>
                <a:cs typeface="Times New Roman" panose="02020603050405020304" pitchFamily="18" charset="0"/>
              </a:rPr>
              <a:t> </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заява на участь у додатковій сесії </a:t>
            </a:r>
            <a:r>
              <a:rPr lang="uk-UA" sz="1400" dirty="0">
                <a:solidFill>
                  <a:schemeClr val="accent5">
                    <a:lumMod val="75000"/>
                  </a:schemeClr>
                </a:solidFill>
                <a:latin typeface="Times New Roman" panose="02020603050405020304" pitchFamily="18" charset="0"/>
                <a:cs typeface="Times New Roman" panose="02020603050405020304" pitchFamily="18" charset="0"/>
              </a:rPr>
              <a:t>й</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 документи, </a:t>
            </a:r>
            <a:r>
              <a:rPr lang="uk-UA" sz="1400" dirty="0">
                <a:solidFill>
                  <a:schemeClr val="accent5">
                    <a:lumMod val="75000"/>
                  </a:schemeClr>
                </a:solidFill>
                <a:latin typeface="Times New Roman" panose="02020603050405020304" pitchFamily="18" charset="0"/>
                <a:cs typeface="Times New Roman" panose="02020603050405020304" pitchFamily="18" charset="0"/>
              </a:rPr>
              <a:t>що підтверджують цей </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факт</a:t>
            </a:r>
            <a:endParaRPr lang="uk-UA" sz="1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Округлений прямокутник 28"/>
          <p:cNvSpPr/>
          <p:nvPr/>
        </p:nvSpPr>
        <p:spPr>
          <a:xfrm>
            <a:off x="104503" y="5790513"/>
            <a:ext cx="8863033" cy="802792"/>
          </a:xfrm>
          <a:prstGeom prst="roundRect">
            <a:avLst/>
          </a:prstGeom>
          <a:solidFill>
            <a:schemeClr val="accent1">
              <a:lumMod val="20000"/>
              <a:lumOff val="80000"/>
            </a:schemeClr>
          </a:solidFill>
          <a:effectLst>
            <a:glow rad="114300">
              <a:schemeClr val="accent5">
                <a:satMod val="175000"/>
                <a:alpha val="2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0000FF"/>
              </a:buClr>
              <a:tabLst>
                <a:tab pos="1200150" algn="l"/>
              </a:tabLst>
              <a:defRPr/>
            </a:pPr>
            <a:r>
              <a:rPr lang="en-US" altLang="ru-RU" sz="1400" b="1" kern="0" dirty="0" smtClean="0">
                <a:solidFill>
                  <a:srgbClr val="C00000"/>
                </a:solidFill>
                <a:latin typeface="Times New Roman" panose="02020603050405020304" pitchFamily="18" charset="0"/>
                <a:cs typeface="Times New Roman" panose="02020603050405020304" pitchFamily="18"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 </a:t>
            </a:r>
            <a:r>
              <a:rPr lang="uk-UA" altLang="ru-RU" sz="1400" b="1" kern="0" dirty="0">
                <a:solidFill>
                  <a:srgbClr val="C00000"/>
                </a:solidFill>
                <a:latin typeface="Times New Roman" panose="02020603050405020304" pitchFamily="18" charset="0"/>
                <a:cs typeface="Times New Roman" panose="02020603050405020304" pitchFamily="18" charset="0"/>
              </a:rPr>
              <a:t>які подають документи, оформлені іноземною </a:t>
            </a:r>
            <a:r>
              <a:rPr lang="uk-UA" altLang="ru-RU" sz="1400" b="1" kern="0" dirty="0" smtClean="0">
                <a:solidFill>
                  <a:srgbClr val="C00000"/>
                </a:solidFill>
                <a:latin typeface="Times New Roman" panose="02020603050405020304" pitchFamily="18" charset="0"/>
                <a:cs typeface="Times New Roman" panose="02020603050405020304" pitchFamily="18" charset="0"/>
              </a:rPr>
              <a:t>мовою: </a:t>
            </a:r>
          </a:p>
          <a:p>
            <a:pPr lvl="1" algn="ctr">
              <a:buClr>
                <a:srgbClr val="0000FF"/>
              </a:buClr>
              <a:tabLst>
                <a:tab pos="1200150" algn="l"/>
              </a:tabLst>
              <a:defRPr/>
            </a:pP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копія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нотаріально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засвідченого перекладу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українською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мовою документів</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 наданих для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реєстрації</a:t>
            </a:r>
            <a:endParaRPr lang="uk-UA" altLang="ru-RU" sz="1400" kern="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8" name="Плюс 17"/>
          <p:cNvSpPr/>
          <p:nvPr/>
        </p:nvSpPr>
        <p:spPr>
          <a:xfrm>
            <a:off x="2765382" y="2041613"/>
            <a:ext cx="358818" cy="334963"/>
          </a:xfrm>
          <a:prstGeom prst="mathPlus">
            <a:avLst>
              <a:gd name="adj1" fmla="val 11364"/>
            </a:avLst>
          </a:prstGeom>
          <a:solidFill>
            <a:schemeClr val="accent1">
              <a:lumMod val="75000"/>
            </a:schemeClr>
          </a:solidFill>
          <a:ln>
            <a:noFill/>
          </a:ln>
          <a:effectLst>
            <a:glow>
              <a:schemeClr val="accent3">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accent5">
                  <a:lumMod val="50000"/>
                </a:schemeClr>
              </a:solidFill>
            </a:endParaRPr>
          </a:p>
        </p:txBody>
      </p:sp>
      <p:sp>
        <p:nvSpPr>
          <p:cNvPr id="17" name="Плюс 16"/>
          <p:cNvSpPr/>
          <p:nvPr/>
        </p:nvSpPr>
        <p:spPr>
          <a:xfrm>
            <a:off x="2765382" y="3146478"/>
            <a:ext cx="358818" cy="334963"/>
          </a:xfrm>
          <a:prstGeom prst="mathPlus">
            <a:avLst>
              <a:gd name="adj1" fmla="val 11364"/>
            </a:avLst>
          </a:prstGeom>
          <a:solidFill>
            <a:schemeClr val="accent1">
              <a:lumMod val="75000"/>
            </a:schemeClr>
          </a:solidFill>
          <a:ln>
            <a:noFill/>
          </a:ln>
          <a:effectLst>
            <a:glow>
              <a:schemeClr val="accent3">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accent5">
                  <a:lumMod val="50000"/>
                </a:schemeClr>
              </a:solidFill>
            </a:endParaRPr>
          </a:p>
        </p:txBody>
      </p:sp>
    </p:spTree>
    <p:extLst>
      <p:ext uri="{BB962C8B-B14F-4D97-AF65-F5344CB8AC3E}">
        <p14:creationId xmlns:p14="http://schemas.microsoft.com/office/powerpoint/2010/main" val="471407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9639" y="748969"/>
            <a:ext cx="8888342" cy="5994610"/>
          </a:xfrm>
          <a:prstGeom prst="rect">
            <a:avLst/>
          </a:prstGeom>
        </p:spPr>
      </p:pic>
      <p:sp>
        <p:nvSpPr>
          <p:cNvPr id="22" name="Округлений прямокутник 21"/>
          <p:cNvSpPr/>
          <p:nvPr/>
        </p:nvSpPr>
        <p:spPr>
          <a:xfrm>
            <a:off x="623455" y="2233867"/>
            <a:ext cx="2568339" cy="955454"/>
          </a:xfrm>
          <a:prstGeom prst="roundRect">
            <a:avLst/>
          </a:prstGeom>
          <a:solidFill>
            <a:schemeClr val="accent1">
              <a:lumMod val="20000"/>
              <a:lumOff val="80000"/>
            </a:schemeClr>
          </a:solidFill>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Перевіряє </a:t>
            </a:r>
            <a:r>
              <a:rPr lang="uk-UA" sz="1350" dirty="0">
                <a:solidFill>
                  <a:srgbClr val="002060"/>
                </a:solidFill>
                <a:latin typeface="Arial Black" panose="020B0A04020102020204" pitchFamily="34" charset="0"/>
              </a:rPr>
              <a:t>оформлення реєстраційної картки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9" y="73479"/>
            <a:ext cx="1618699" cy="1040632"/>
          </a:xfrm>
          <a:prstGeom prst="rect">
            <a:avLst/>
          </a:prstGeom>
          <a:effectLst>
            <a:outerShdw blurRad="609600" dist="12700" dir="5400000" algn="ctr" rotWithShape="0">
              <a:schemeClr val="bg1"/>
            </a:outerShdw>
          </a:effectLst>
        </p:spPr>
      </p:pic>
      <p:sp>
        <p:nvSpPr>
          <p:cNvPr id="12" name="Округлений прямокутник 11"/>
          <p:cNvSpPr/>
          <p:nvPr/>
        </p:nvSpPr>
        <p:spPr>
          <a:xfrm>
            <a:off x="1967245" y="3074290"/>
            <a:ext cx="3501736" cy="1234787"/>
          </a:xfrm>
          <a:prstGeom prst="roundRect">
            <a:avLst/>
          </a:prstGeom>
          <a:solidFill>
            <a:schemeClr val="accent1">
              <a:lumMod val="20000"/>
              <a:lumOff val="80000"/>
            </a:schemeClr>
          </a:solidFill>
          <a:effectLst>
            <a:glow rad="228600">
              <a:schemeClr val="accent5">
                <a:satMod val="175000"/>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Перевіряє </a:t>
            </a:r>
            <a:r>
              <a:rPr lang="uk-UA" sz="1350" dirty="0">
                <a:solidFill>
                  <a:srgbClr val="002060"/>
                </a:solidFill>
                <a:latin typeface="Arial Black" panose="020B0A04020102020204" pitchFamily="34" charset="0"/>
              </a:rPr>
              <a:t>копію документа, що посвідчує особу (чіткість, наявність напису «Згідно з оригіналом», дата, підпис, ПІБ)</a:t>
            </a:r>
          </a:p>
        </p:txBody>
      </p:sp>
      <p:sp>
        <p:nvSpPr>
          <p:cNvPr id="11" name="Округлений прямокутник 10"/>
          <p:cNvSpPr/>
          <p:nvPr/>
        </p:nvSpPr>
        <p:spPr>
          <a:xfrm>
            <a:off x="4012236" y="4220755"/>
            <a:ext cx="3474160" cy="839618"/>
          </a:xfrm>
          <a:prstGeom prst="roundRect">
            <a:avLst/>
          </a:prstGeom>
          <a:solidFill>
            <a:schemeClr val="accent1">
              <a:lumMod val="20000"/>
              <a:lumOff val="80000"/>
            </a:schemeClr>
          </a:solidFill>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Формує</a:t>
            </a:r>
            <a:r>
              <a:rPr lang="uk-UA" sz="1350" dirty="0">
                <a:solidFill>
                  <a:srgbClr val="002060"/>
                </a:solidFill>
                <a:latin typeface="Arial Black" panose="020B0A04020102020204" pitchFamily="34" charset="0"/>
              </a:rPr>
              <a:t> список осіб, які проходитимуть ДПА у формі ЗНО</a:t>
            </a:r>
          </a:p>
        </p:txBody>
      </p:sp>
      <p:sp>
        <p:nvSpPr>
          <p:cNvPr id="10" name="Округлений прямокутник 9"/>
          <p:cNvSpPr/>
          <p:nvPr/>
        </p:nvSpPr>
        <p:spPr>
          <a:xfrm>
            <a:off x="5468981" y="4972050"/>
            <a:ext cx="3388416" cy="1234788"/>
          </a:xfrm>
          <a:prstGeom prst="roundRect">
            <a:avLst/>
          </a:prstGeom>
          <a:solidFill>
            <a:schemeClr val="accent1">
              <a:lumMod val="20000"/>
              <a:lumOff val="80000"/>
            </a:schemeClr>
          </a:solidFill>
          <a:effectLst>
            <a:glow rad="228600">
              <a:schemeClr val="accent5">
                <a:satMod val="175000"/>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Передає/надсилає </a:t>
            </a:r>
            <a:r>
              <a:rPr lang="uk-UA" sz="1350" dirty="0">
                <a:solidFill>
                  <a:srgbClr val="002060"/>
                </a:solidFill>
                <a:latin typeface="Arial Black" panose="020B0A04020102020204" pitchFamily="34" charset="0"/>
              </a:rPr>
              <a:t>комплекти реєстраційних документів до Київського РЦОЯО</a:t>
            </a:r>
            <a:endParaRPr lang="uk-UA" sz="1350" dirty="0">
              <a:solidFill>
                <a:srgbClr val="C00000"/>
              </a:solidFill>
              <a:latin typeface="Arial Black" panose="020B0A04020102020204" pitchFamily="34" charset="0"/>
            </a:endParaRPr>
          </a:p>
        </p:txBody>
      </p:sp>
      <p:pic>
        <p:nvPicPr>
          <p:cNvPr id="5" name="Рисунок 4"/>
          <p:cNvPicPr>
            <a:picLocks noChangeAspect="1"/>
          </p:cNvPicPr>
          <p:nvPr/>
        </p:nvPicPr>
        <p:blipFill>
          <a:blip r:embed="rId4">
            <a:clrChange>
              <a:clrFrom>
                <a:srgbClr val="FFFFFF"/>
              </a:clrFrom>
              <a:clrTo>
                <a:srgbClr val="FFFFFF">
                  <a:alpha val="0"/>
                </a:srgbClr>
              </a:clrTo>
            </a:clrChange>
          </a:blip>
          <a:stretch>
            <a:fillRect/>
          </a:stretch>
        </p:blipFill>
        <p:spPr>
          <a:xfrm>
            <a:off x="7093128" y="1691437"/>
            <a:ext cx="1485157" cy="2493733"/>
          </a:xfrm>
          <a:prstGeom prst="rect">
            <a:avLst/>
          </a:prstGeom>
        </p:spPr>
      </p:pic>
      <p:pic>
        <p:nvPicPr>
          <p:cNvPr id="1028" name="Picture 4" descr="Ð ÐµÐ·ÑÐ»ÑÑÐ°Ñ Ð¿Ð¾ÑÑÐºÑ Ð·Ð¾Ð±ÑÐ°Ð¶ÐµÐ½Ñ Ð·Ð° Ð·Ð°Ð¿Ð¸ÑÐ¾Ð¼ &quot;ÐºÐ»Ð¸Ð¿Ð°ÑÑ Ð²ÐµÐºÑÐ¾Ñ ÑÐµÐ»Ð¾Ð²ÐµÐº Ð¿ÑÐ¾Ð²ÐµÑÑÐµÑ Ð´Ð¾ÐºÑÐ¼ÐµÐ½Ñ&quo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983" y="4470620"/>
            <a:ext cx="1651271" cy="1569030"/>
          </a:xfrm>
          <a:prstGeom prst="rect">
            <a:avLst/>
          </a:prstGeom>
          <a:noFill/>
          <a:extLst>
            <a:ext uri="{909E8E84-426E-40DD-AFC4-6F175D3DCCD1}">
              <a14:hiddenFill xmlns:a14="http://schemas.microsoft.com/office/drawing/2010/main">
                <a:solidFill>
                  <a:srgbClr val="FFFFFF"/>
                </a:solidFill>
              </a14:hiddenFill>
            </a:ext>
          </a:extLst>
        </p:spPr>
      </p:pic>
      <p:sp>
        <p:nvSpPr>
          <p:cNvPr id="13" name="Овал 12"/>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Заголовок 1"/>
          <p:cNvSpPr txBox="1">
            <a:spLocks/>
          </p:cNvSpPr>
          <p:nvPr/>
        </p:nvSpPr>
        <p:spPr>
          <a:xfrm>
            <a:off x="2497872" y="623265"/>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7" name="Прямокутник 6"/>
          <p:cNvSpPr/>
          <p:nvPr/>
        </p:nvSpPr>
        <p:spPr>
          <a:xfrm>
            <a:off x="1405720" y="1417148"/>
            <a:ext cx="6714698" cy="492443"/>
          </a:xfrm>
          <a:prstGeom prst="rect">
            <a:avLst/>
          </a:prstGeom>
        </p:spPr>
        <p:txBody>
          <a:bodyPr wrap="square">
            <a:spAutoFit/>
          </a:bodyPr>
          <a:lstStyle/>
          <a:p>
            <a:pPr algn="ctr"/>
            <a:r>
              <a:rPr lang="uk-UA" sz="2600" b="1" noProof="1">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Відповідальна особа у закладі освіти</a:t>
            </a:r>
          </a:p>
        </p:txBody>
      </p:sp>
    </p:spTree>
    <p:extLst>
      <p:ext uri="{BB962C8B-B14F-4D97-AF65-F5344CB8AC3E}">
        <p14:creationId xmlns:p14="http://schemas.microsoft.com/office/powerpoint/2010/main" val="3316135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9181" y="432556"/>
            <a:ext cx="9037555" cy="6104722"/>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110" y="1901526"/>
            <a:ext cx="4762264" cy="3851717"/>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714"/>
            <a:ext cx="1686609" cy="1112671"/>
          </a:xfrm>
          <a:prstGeom prst="rect">
            <a:avLst/>
          </a:prstGeom>
          <a:effectLst>
            <a:outerShdw blurRad="609600" dist="12700" dir="5400000" algn="ctr" rotWithShape="0">
              <a:schemeClr val="bg1"/>
            </a:outerShdw>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716" y="2150154"/>
            <a:ext cx="3450197" cy="2557690"/>
          </a:xfrm>
          <a:prstGeom prst="rect">
            <a:avLst/>
          </a:prstGeom>
        </p:spPr>
      </p:pic>
      <p:sp>
        <p:nvSpPr>
          <p:cNvPr id="11" name="Овал 10"/>
          <p:cNvSpPr/>
          <p:nvPr/>
        </p:nvSpPr>
        <p:spPr>
          <a:xfrm>
            <a:off x="903247" y="2645203"/>
            <a:ext cx="3521203" cy="2325422"/>
          </a:xfrm>
          <a:prstGeom prst="ellipse">
            <a:avLst/>
          </a:prstGeom>
          <a:solidFill>
            <a:schemeClr val="accent1">
              <a:lumMod val="20000"/>
              <a:lumOff val="80000"/>
            </a:schemeClr>
          </a:solidFill>
          <a:ln>
            <a:solidFill>
              <a:srgbClr val="C00000"/>
            </a:solidFill>
          </a:ln>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5" name="TextBox 4"/>
          <p:cNvSpPr txBox="1"/>
          <p:nvPr/>
        </p:nvSpPr>
        <p:spPr>
          <a:xfrm>
            <a:off x="1010603" y="3465867"/>
            <a:ext cx="3306490" cy="854080"/>
          </a:xfrm>
          <a:prstGeom prst="rect">
            <a:avLst/>
          </a:prstGeom>
          <a:noFill/>
        </p:spPr>
        <p:txBody>
          <a:bodyPr wrap="square" rtlCol="0">
            <a:spAutoFit/>
          </a:bodyPr>
          <a:lstStyle/>
          <a:p>
            <a:pPr algn="ctr"/>
            <a:r>
              <a:rPr lang="uk-UA" b="1" dirty="0">
                <a:solidFill>
                  <a:srgbClr val="C00000"/>
                </a:solidFill>
                <a:latin typeface="Times New Roman" panose="02020603050405020304" pitchFamily="18" charset="0"/>
                <a:cs typeface="Times New Roman" panose="02020603050405020304" pitchFamily="18" charset="0"/>
              </a:rPr>
              <a:t>Список формується в сервісі «Керівникам закладів освіти»</a:t>
            </a:r>
          </a:p>
          <a:p>
            <a:endParaRPr lang="uk-UA" sz="1350" b="1" dirty="0">
              <a:solidFill>
                <a:srgbClr val="3437EF"/>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t="7154"/>
          <a:stretch/>
        </p:blipFill>
        <p:spPr>
          <a:xfrm rot="21296362">
            <a:off x="4045189" y="4213187"/>
            <a:ext cx="1245268" cy="586214"/>
          </a:xfrm>
          <a:prstGeom prst="rect">
            <a:avLst/>
          </a:prstGeom>
        </p:spPr>
      </p:pic>
      <p:sp>
        <p:nvSpPr>
          <p:cNvPr id="30" name="TextBox 29"/>
          <p:cNvSpPr txBox="1"/>
          <p:nvPr/>
        </p:nvSpPr>
        <p:spPr>
          <a:xfrm>
            <a:off x="4598228" y="4990096"/>
            <a:ext cx="2235068" cy="207749"/>
          </a:xfrm>
          <a:prstGeom prst="rect">
            <a:avLst/>
          </a:prstGeom>
          <a:noFill/>
        </p:spPr>
        <p:txBody>
          <a:bodyPr wrap="square" rtlCol="0">
            <a:spAutoFit/>
          </a:bodyPr>
          <a:lstStyle/>
          <a:p>
            <a:r>
              <a:rPr lang="uk-UA" sz="7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p:txBody>
      </p:sp>
      <p:sp>
        <p:nvSpPr>
          <p:cNvPr id="14" name="Овал 13"/>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Заголовок 1"/>
          <p:cNvSpPr txBox="1">
            <a:spLocks/>
          </p:cNvSpPr>
          <p:nvPr/>
        </p:nvSpPr>
        <p:spPr>
          <a:xfrm>
            <a:off x="2494228" y="543494"/>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6" name="Прямокутник 5"/>
          <p:cNvSpPr/>
          <p:nvPr/>
        </p:nvSpPr>
        <p:spPr>
          <a:xfrm>
            <a:off x="409433" y="1342105"/>
            <a:ext cx="8734567" cy="461665"/>
          </a:xfrm>
          <a:prstGeom prst="rect">
            <a:avLst/>
          </a:prstGeom>
        </p:spPr>
        <p:txBody>
          <a:bodyPr wrap="square">
            <a:spAutoFit/>
          </a:bodyPr>
          <a:lstStyle/>
          <a:p>
            <a:pPr algn="ctr"/>
            <a:r>
              <a:rPr lang="uk-UA" sz="2400" b="1" dirty="0">
                <a:solidFill>
                  <a:srgbClr val="D8690E"/>
                </a:solidFill>
                <a:effectLst>
                  <a:outerShdw blurRad="38100" dist="38100" dir="2700000" algn="tl">
                    <a:srgbClr val="000000">
                      <a:alpha val="43137"/>
                    </a:srgbClr>
                  </a:outerShdw>
                </a:effectLst>
                <a:latin typeface="AGCrownStyle" pitchFamily="2" charset="0"/>
              </a:rPr>
              <a:t>Формування комплектів реєстраційних документів</a:t>
            </a:r>
          </a:p>
        </p:txBody>
      </p:sp>
    </p:spTree>
    <p:extLst>
      <p:ext uri="{BB962C8B-B14F-4D97-AF65-F5344CB8AC3E}">
        <p14:creationId xmlns:p14="http://schemas.microsoft.com/office/powerpoint/2010/main" val="3272635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31676" y="621227"/>
            <a:ext cx="9043664" cy="5992887"/>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b="45574"/>
          <a:stretch/>
        </p:blipFill>
        <p:spPr>
          <a:xfrm>
            <a:off x="3686630" y="1513689"/>
            <a:ext cx="4619170" cy="5258331"/>
          </a:xfrm>
          <a:prstGeom prst="rect">
            <a:avLst/>
          </a:prstGeom>
        </p:spPr>
      </p:pic>
      <p:sp>
        <p:nvSpPr>
          <p:cNvPr id="56" name="Округлений прямокутник 55"/>
          <p:cNvSpPr/>
          <p:nvPr/>
        </p:nvSpPr>
        <p:spPr>
          <a:xfrm>
            <a:off x="498889" y="3626765"/>
            <a:ext cx="3053474" cy="1454727"/>
          </a:xfrm>
          <a:prstGeom prst="roundRect">
            <a:avLst/>
          </a:prstGeom>
          <a:solidFill>
            <a:schemeClr val="bg2"/>
          </a:solidFill>
          <a:ln>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12"/>
            <a:ext cx="1596788" cy="1050369"/>
          </a:xfrm>
          <a:prstGeom prst="rect">
            <a:avLst/>
          </a:prstGeom>
          <a:effectLst>
            <a:outerShdw blurRad="609600" dist="12700" dir="5400000" algn="ctr" rotWithShape="0">
              <a:schemeClr val="bg1"/>
            </a:outerShdw>
          </a:effectLst>
        </p:spPr>
      </p:pic>
      <p:sp>
        <p:nvSpPr>
          <p:cNvPr id="13" name="Округлений прямокутник 12"/>
          <p:cNvSpPr/>
          <p:nvPr/>
        </p:nvSpPr>
        <p:spPr>
          <a:xfrm>
            <a:off x="2205792" y="1189866"/>
            <a:ext cx="5277357" cy="272777"/>
          </a:xfrm>
          <a:prstGeom prst="roundRect">
            <a:avLst/>
          </a:prstGeom>
          <a:solidFill>
            <a:schemeClr val="bg1"/>
          </a:solidFill>
          <a:ln>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100" b="1" dirty="0">
                <a:solidFill>
                  <a:schemeClr val="accent2">
                    <a:lumMod val="75000"/>
                  </a:schemeClr>
                </a:solidFill>
                <a:latin typeface="AGCrownStyle" pitchFamily="2" charset="0"/>
              </a:rPr>
              <a:t>ВАЖЛИВО</a:t>
            </a:r>
          </a:p>
        </p:txBody>
      </p:sp>
      <p:sp>
        <p:nvSpPr>
          <p:cNvPr id="29" name="TextBox 28"/>
          <p:cNvSpPr txBox="1"/>
          <p:nvPr/>
        </p:nvSpPr>
        <p:spPr>
          <a:xfrm>
            <a:off x="498889" y="3719985"/>
            <a:ext cx="3053474" cy="1408078"/>
          </a:xfrm>
          <a:prstGeom prst="rect">
            <a:avLst/>
          </a:prstGeom>
          <a:noFill/>
        </p:spPr>
        <p:txBody>
          <a:bodyPr wrap="square" rtlCol="0">
            <a:spAutoFit/>
          </a:bodyPr>
          <a:lstStyle/>
          <a:p>
            <a:pPr algn="ctr"/>
            <a:r>
              <a:rPr lang="uk-UA" b="1" dirty="0">
                <a:latin typeface="Times New Roman" panose="02020603050405020304" pitchFamily="18" charset="0"/>
                <a:cs typeface="Times New Roman" panose="02020603050405020304" pitchFamily="18" charset="0"/>
              </a:rPr>
              <a:t>Список треба сформувати в сервісі </a:t>
            </a:r>
          </a:p>
          <a:p>
            <a:pPr algn="ctr"/>
            <a:r>
              <a:rPr lang="uk-UA" b="1" dirty="0">
                <a:solidFill>
                  <a:srgbClr val="3437EF"/>
                </a:solidFill>
                <a:latin typeface="Times New Roman" panose="02020603050405020304" pitchFamily="18" charset="0"/>
                <a:cs typeface="Times New Roman" panose="02020603050405020304" pitchFamily="18" charset="0"/>
              </a:rPr>
              <a:t>«Кабінет керівника закладу освіти»</a:t>
            </a:r>
          </a:p>
          <a:p>
            <a:endParaRPr lang="uk-UA" sz="1350" b="1" dirty="0">
              <a:solidFill>
                <a:srgbClr val="3437EF"/>
              </a:solidFill>
              <a:latin typeface="Times New Roman" panose="02020603050405020304" pitchFamily="18" charset="0"/>
              <a:cs typeface="Times New Roman" panose="02020603050405020304" pitchFamily="18" charset="0"/>
            </a:endParaRPr>
          </a:p>
        </p:txBody>
      </p:sp>
      <p:cxnSp>
        <p:nvCxnSpPr>
          <p:cNvPr id="18" name="Пряма зі стрілкою 17"/>
          <p:cNvCxnSpPr/>
          <p:nvPr/>
        </p:nvCxnSpPr>
        <p:spPr>
          <a:xfrm>
            <a:off x="2991486" y="2828414"/>
            <a:ext cx="686186" cy="148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p:cNvCxnSpPr/>
          <p:nvPr/>
        </p:nvCxnSpPr>
        <p:spPr>
          <a:xfrm>
            <a:off x="3023516" y="2293347"/>
            <a:ext cx="6224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87777" y="2135015"/>
            <a:ext cx="1635369" cy="553998"/>
          </a:xfrm>
          <a:prstGeom prst="rect">
            <a:avLst/>
          </a:prstGeom>
          <a:noFill/>
        </p:spPr>
        <p:txBody>
          <a:bodyPr wrap="square" rtlCol="0">
            <a:spAutoFit/>
          </a:bodyPr>
          <a:lstStyle/>
          <a:p>
            <a:r>
              <a:rPr lang="uk-UA" sz="1500" b="1" dirty="0">
                <a:solidFill>
                  <a:srgbClr val="002060"/>
                </a:solidFill>
                <a:latin typeface="Times New Roman" panose="02020603050405020304" pitchFamily="18" charset="0"/>
                <a:cs typeface="Times New Roman" panose="02020603050405020304" pitchFamily="18" charset="0"/>
              </a:rPr>
              <a:t>Кутовий штамп</a:t>
            </a:r>
            <a:endParaRPr lang="en-US" sz="1500" b="1" dirty="0">
              <a:solidFill>
                <a:srgbClr val="002060"/>
              </a:solidFill>
              <a:latin typeface="Times New Roman" panose="02020603050405020304" pitchFamily="18" charset="0"/>
              <a:cs typeface="Times New Roman" panose="02020603050405020304" pitchFamily="18" charset="0"/>
            </a:endParaRPr>
          </a:p>
          <a:p>
            <a:r>
              <a:rPr lang="uk-UA" sz="1500" b="1" dirty="0">
                <a:solidFill>
                  <a:srgbClr val="002060"/>
                </a:solidFill>
                <a:latin typeface="Times New Roman" panose="02020603050405020304" pitchFamily="18" charset="0"/>
                <a:cs typeface="Times New Roman" panose="02020603050405020304" pitchFamily="18" charset="0"/>
              </a:rPr>
              <a:t>          </a:t>
            </a:r>
            <a:r>
              <a:rPr lang="uk-UA" sz="1500" b="1" dirty="0">
                <a:solidFill>
                  <a:srgbClr val="FF0000"/>
                </a:solidFill>
                <a:latin typeface="Times New Roman" panose="02020603050405020304" pitchFamily="18" charset="0"/>
                <a:cs typeface="Times New Roman" panose="02020603050405020304" pitchFamily="18" charset="0"/>
              </a:rPr>
              <a:t>АБО</a:t>
            </a:r>
          </a:p>
        </p:txBody>
      </p:sp>
      <p:sp>
        <p:nvSpPr>
          <p:cNvPr id="24" name="Прямокутник 23"/>
          <p:cNvSpPr/>
          <p:nvPr/>
        </p:nvSpPr>
        <p:spPr>
          <a:xfrm>
            <a:off x="1253510" y="2681678"/>
            <a:ext cx="1737976" cy="323165"/>
          </a:xfrm>
          <a:prstGeom prst="rect">
            <a:avLst/>
          </a:prstGeom>
        </p:spPr>
        <p:txBody>
          <a:bodyPr wrap="none">
            <a:spAutoFit/>
          </a:bodyPr>
          <a:lstStyle/>
          <a:p>
            <a:r>
              <a:rPr lang="uk-UA" sz="1500" b="1" dirty="0">
                <a:solidFill>
                  <a:srgbClr val="002060"/>
                </a:solidFill>
                <a:latin typeface="Times New Roman" panose="02020603050405020304" pitchFamily="18" charset="0"/>
                <a:cs typeface="Times New Roman" panose="02020603050405020304" pitchFamily="18" charset="0"/>
              </a:rPr>
              <a:t>Офіційний бланк </a:t>
            </a:r>
          </a:p>
        </p:txBody>
      </p:sp>
      <p:sp>
        <p:nvSpPr>
          <p:cNvPr id="14" name="Прямокутник 13"/>
          <p:cNvSpPr/>
          <p:nvPr/>
        </p:nvSpPr>
        <p:spPr>
          <a:xfrm>
            <a:off x="4045218" y="4354128"/>
            <a:ext cx="1479921" cy="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25" dirty="0">
                <a:solidFill>
                  <a:schemeClr val="tx1"/>
                </a:solidFill>
              </a:rPr>
              <a:t>Науменко Сергій Петрович</a:t>
            </a:r>
          </a:p>
        </p:txBody>
      </p:sp>
      <p:sp>
        <p:nvSpPr>
          <p:cNvPr id="15" name="Прямокутник 14"/>
          <p:cNvSpPr/>
          <p:nvPr/>
        </p:nvSpPr>
        <p:spPr>
          <a:xfrm>
            <a:off x="4076530" y="4543249"/>
            <a:ext cx="1448609" cy="23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25" dirty="0">
                <a:solidFill>
                  <a:schemeClr val="tx1"/>
                </a:solidFill>
              </a:rPr>
              <a:t>Науменко Сергій Петрович</a:t>
            </a:r>
          </a:p>
        </p:txBody>
      </p:sp>
      <p:sp>
        <p:nvSpPr>
          <p:cNvPr id="16" name="Овал 15"/>
          <p:cNvSpPr/>
          <p:nvPr/>
        </p:nvSpPr>
        <p:spPr>
          <a:xfrm>
            <a:off x="1817168" y="118682"/>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Заголовок 1"/>
          <p:cNvSpPr txBox="1">
            <a:spLocks/>
          </p:cNvSpPr>
          <p:nvPr/>
        </p:nvSpPr>
        <p:spPr>
          <a:xfrm>
            <a:off x="2497871" y="367058"/>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49205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a:stretch>
            <a:fillRect/>
          </a:stretch>
        </p:blipFill>
        <p:spPr>
          <a:xfrm>
            <a:off x="-131676" y="621227"/>
            <a:ext cx="9043664" cy="599288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3"/>
            <a:ext cx="1542811" cy="1091821"/>
          </a:xfrm>
          <a:prstGeom prst="rect">
            <a:avLst/>
          </a:prstGeom>
          <a:effectLst>
            <a:outerShdw blurRad="609600" dist="12700" dir="5400000" algn="ctr" rotWithShape="0">
              <a:schemeClr val="bg1"/>
            </a:outerShdw>
          </a:effectLst>
        </p:spPr>
      </p:pic>
      <p:sp>
        <p:nvSpPr>
          <p:cNvPr id="11" name="Округлений прямокутник 10"/>
          <p:cNvSpPr/>
          <p:nvPr/>
        </p:nvSpPr>
        <p:spPr>
          <a:xfrm>
            <a:off x="163662" y="2668922"/>
            <a:ext cx="2787044" cy="764365"/>
          </a:xfrm>
          <a:prstGeom prst="roundRect">
            <a:avLst/>
          </a:prstGeom>
          <a:solidFill>
            <a:schemeClr val="accent1">
              <a:lumMod val="20000"/>
              <a:lumOff val="80000"/>
            </a:schemeClr>
          </a:solidFill>
          <a:effectLst>
            <a:glow rad="88900">
              <a:schemeClr val="accent5">
                <a:satMod val="175000"/>
                <a:alpha val="2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a:solidFill>
                  <a:schemeClr val="accent1">
                    <a:lumMod val="75000"/>
                  </a:schemeClr>
                </a:solidFill>
                <a:latin typeface="Arial Black" panose="020B0A04020102020204" pitchFamily="34" charset="0"/>
              </a:rPr>
              <a:t>Список осіб</a:t>
            </a:r>
          </a:p>
        </p:txBody>
      </p:sp>
      <p:sp>
        <p:nvSpPr>
          <p:cNvPr id="15" name="Овал 14"/>
          <p:cNvSpPr/>
          <p:nvPr/>
        </p:nvSpPr>
        <p:spPr>
          <a:xfrm>
            <a:off x="5241339" y="2155329"/>
            <a:ext cx="3698102" cy="816254"/>
          </a:xfrm>
          <a:prstGeom prst="ellipse">
            <a:avLst/>
          </a:prstGeom>
          <a:solidFill>
            <a:schemeClr val="accent1">
              <a:lumMod val="20000"/>
              <a:lumOff val="80000"/>
            </a:schemeClr>
          </a:solidFill>
          <a:effectLst>
            <a:glow rad="76200">
              <a:schemeClr val="accent5">
                <a:satMod val="175000"/>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16" name="TextBox 15"/>
          <p:cNvSpPr txBox="1"/>
          <p:nvPr/>
        </p:nvSpPr>
        <p:spPr>
          <a:xfrm>
            <a:off x="5349273" y="2272889"/>
            <a:ext cx="3698102" cy="761747"/>
          </a:xfrm>
          <a:prstGeom prst="rect">
            <a:avLst/>
          </a:prstGeom>
          <a:noFill/>
        </p:spPr>
        <p:txBody>
          <a:bodyPr wrap="square" rtlCol="0">
            <a:spAutoFit/>
          </a:bodyPr>
          <a:lstStyle/>
          <a:p>
            <a:pPr algn="ctr"/>
            <a:r>
              <a:rPr lang="uk-UA" sz="1500" dirty="0">
                <a:solidFill>
                  <a:srgbClr val="0070C0"/>
                </a:solidFill>
                <a:latin typeface="Arial Black" panose="020B0A04020102020204" pitchFamily="34" charset="0"/>
                <a:cs typeface="Times New Roman" panose="02020603050405020304" pitchFamily="18" charset="0"/>
              </a:rPr>
              <a:t>Рекомендуємо робити окремі списки для різних категорій</a:t>
            </a:r>
          </a:p>
          <a:p>
            <a:endParaRPr lang="uk-UA" sz="1350" b="1" dirty="0">
              <a:solidFill>
                <a:srgbClr val="3437EF"/>
              </a:solidFill>
              <a:latin typeface="Times New Roman" panose="02020603050405020304" pitchFamily="18" charset="0"/>
              <a:cs typeface="Times New Roman" panose="02020603050405020304" pitchFamily="18" charset="0"/>
            </a:endParaRPr>
          </a:p>
        </p:txBody>
      </p:sp>
      <p:sp>
        <p:nvSpPr>
          <p:cNvPr id="20" name="Прямокутник 19"/>
          <p:cNvSpPr/>
          <p:nvPr/>
        </p:nvSpPr>
        <p:spPr>
          <a:xfrm>
            <a:off x="5072743" y="3029359"/>
            <a:ext cx="3974633" cy="2923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14" name="TextBox 13"/>
          <p:cNvSpPr txBox="1"/>
          <p:nvPr/>
        </p:nvSpPr>
        <p:spPr>
          <a:xfrm>
            <a:off x="5102880" y="3051105"/>
            <a:ext cx="4041120" cy="2377574"/>
          </a:xfrm>
          <a:prstGeom prst="rect">
            <a:avLst/>
          </a:prstGeom>
          <a:noFill/>
        </p:spPr>
        <p:txBody>
          <a:bodyPr wrap="square" rtlCol="0">
            <a:spAutoFit/>
          </a:bodyPr>
          <a:lstStyle/>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подали документи на </a:t>
            </a:r>
            <a:r>
              <a:rPr lang="uk-UA" sz="1350" b="1" dirty="0">
                <a:solidFill>
                  <a:srgbClr val="002060"/>
                </a:solidFill>
                <a:latin typeface="Times New Roman" panose="02020603050405020304" pitchFamily="18" charset="0"/>
                <a:cs typeface="Times New Roman" panose="02020603050405020304" pitchFamily="18" charset="0"/>
              </a:rPr>
              <a:t>загальних підставах</a:t>
            </a:r>
            <a:endParaRPr lang="uk-UA" sz="1350" dirty="0">
              <a:solidFill>
                <a:srgbClr val="002060"/>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a:t>
            </a:r>
            <a:r>
              <a:rPr lang="uk-UA" sz="1350" b="1" dirty="0">
                <a:solidFill>
                  <a:srgbClr val="002060"/>
                </a:solidFill>
                <a:latin typeface="Times New Roman" panose="02020603050405020304" pitchFamily="18" charset="0"/>
                <a:cs typeface="Times New Roman" panose="02020603050405020304" pitchFamily="18" charset="0"/>
              </a:rPr>
              <a:t>не мають потрібних документів для реєстрації  </a:t>
            </a:r>
            <a:r>
              <a:rPr lang="uk-UA" sz="1350" dirty="0">
                <a:solidFill>
                  <a:srgbClr val="002060"/>
                </a:solidFill>
                <a:latin typeface="Times New Roman" panose="02020603050405020304" pitchFamily="18" charset="0"/>
                <a:cs typeface="Times New Roman" panose="02020603050405020304" pitchFamily="18" charset="0"/>
              </a:rPr>
              <a:t>(паспорта)  з клопотанням закладу освіти</a:t>
            </a: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a:t>
            </a:r>
            <a:r>
              <a:rPr lang="uk-UA" sz="1350" b="1" dirty="0">
                <a:solidFill>
                  <a:srgbClr val="002060"/>
                </a:solidFill>
                <a:latin typeface="Times New Roman" panose="02020603050405020304" pitchFamily="18" charset="0"/>
                <a:cs typeface="Times New Roman" panose="02020603050405020304" pitchFamily="18" charset="0"/>
              </a:rPr>
              <a:t>потребують створення особливих (спеціальних умов)</a:t>
            </a:r>
            <a:r>
              <a:rPr lang="uk-UA" sz="1350" dirty="0">
                <a:solidFill>
                  <a:srgbClr val="002060"/>
                </a:solidFill>
                <a:latin typeface="Times New Roman" panose="02020603050405020304" pitchFamily="18" charset="0"/>
                <a:cs typeface="Times New Roman" panose="02020603050405020304" pitchFamily="18" charset="0"/>
              </a:rPr>
              <a:t> для проходження ЗНО</a:t>
            </a: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осіб, які </a:t>
            </a:r>
            <a:r>
              <a:rPr lang="uk-UA" sz="1350" b="1" dirty="0">
                <a:solidFill>
                  <a:srgbClr val="002060"/>
                </a:solidFill>
                <a:latin typeface="Times New Roman" panose="02020603050405020304" pitchFamily="18" charset="0"/>
                <a:cs typeface="Times New Roman" panose="02020603050405020304" pitchFamily="18" charset="0"/>
              </a:rPr>
              <a:t> </a:t>
            </a:r>
            <a:r>
              <a:rPr lang="uk-UA" sz="1350" dirty="0">
                <a:solidFill>
                  <a:srgbClr val="002060"/>
                </a:solidFill>
                <a:latin typeface="Times New Roman" panose="02020603050405020304" pitchFamily="18" charset="0"/>
                <a:cs typeface="Times New Roman" panose="02020603050405020304" pitchFamily="18" charset="0"/>
              </a:rPr>
              <a:t>реєструються для участі в </a:t>
            </a:r>
            <a:r>
              <a:rPr lang="uk-UA" sz="1350" b="1" dirty="0">
                <a:solidFill>
                  <a:srgbClr val="FF0000"/>
                </a:solidFill>
                <a:latin typeface="Times New Roman" panose="02020603050405020304" pitchFamily="18" charset="0"/>
                <a:cs typeface="Times New Roman" panose="02020603050405020304" pitchFamily="18" charset="0"/>
              </a:rPr>
              <a:t>додатковій сесії</a:t>
            </a:r>
            <a:r>
              <a:rPr lang="uk-UA" sz="1350" dirty="0">
                <a:solidFill>
                  <a:srgbClr val="002060"/>
                </a:solidFill>
                <a:latin typeface="Times New Roman" panose="02020603050405020304" pitchFamily="18" charset="0"/>
                <a:cs typeface="Times New Roman" panose="02020603050405020304" pitchFamily="18" charset="0"/>
              </a:rPr>
              <a:t>, разом із заявами й документами, що підтверджують цей факт </a:t>
            </a:r>
            <a:endParaRPr lang="uk-UA" sz="1350" dirty="0"/>
          </a:p>
        </p:txBody>
      </p:sp>
      <p:sp>
        <p:nvSpPr>
          <p:cNvPr id="10" name="Округлений прямокутник 9"/>
          <p:cNvSpPr/>
          <p:nvPr/>
        </p:nvSpPr>
        <p:spPr>
          <a:xfrm>
            <a:off x="182585" y="3682078"/>
            <a:ext cx="2787045" cy="1092542"/>
          </a:xfrm>
          <a:prstGeom prst="roundRect">
            <a:avLst/>
          </a:prstGeom>
          <a:solidFill>
            <a:schemeClr val="accent1">
              <a:lumMod val="20000"/>
              <a:lumOff val="80000"/>
            </a:schemeClr>
          </a:solidFill>
          <a:effectLst>
            <a:glow rad="50800">
              <a:schemeClr val="accent5">
                <a:satMod val="175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smtClean="0">
                <a:solidFill>
                  <a:schemeClr val="accent1">
                    <a:lumMod val="75000"/>
                  </a:schemeClr>
                </a:solidFill>
                <a:latin typeface="Arial Black" panose="020B0A04020102020204" pitchFamily="34" charset="0"/>
              </a:rPr>
              <a:t>Реєстраційна картка </a:t>
            </a:r>
            <a:r>
              <a:rPr lang="uk-UA" sz="1500">
                <a:solidFill>
                  <a:schemeClr val="accent1">
                    <a:lumMod val="75000"/>
                  </a:schemeClr>
                </a:solidFill>
                <a:latin typeface="Arial Black" panose="020B0A04020102020204" pitchFamily="34" charset="0"/>
              </a:rPr>
              <a:t>та </a:t>
            </a:r>
            <a:r>
              <a:rPr lang="uk-UA" sz="1500" smtClean="0">
                <a:solidFill>
                  <a:schemeClr val="accent1">
                    <a:lumMod val="75000"/>
                  </a:schemeClr>
                </a:solidFill>
                <a:latin typeface="Arial Black" panose="020B0A04020102020204" pitchFamily="34" charset="0"/>
              </a:rPr>
              <a:t>копія </a:t>
            </a:r>
            <a:r>
              <a:rPr lang="uk-UA" sz="1500" dirty="0">
                <a:solidFill>
                  <a:schemeClr val="accent1">
                    <a:lumMod val="75000"/>
                  </a:schemeClr>
                </a:solidFill>
                <a:latin typeface="Arial Black" panose="020B0A04020102020204" pitchFamily="34" charset="0"/>
              </a:rPr>
              <a:t>паспорта кожного учасника із списку</a:t>
            </a:r>
          </a:p>
        </p:txBody>
      </p:sp>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120118" y="4449232"/>
            <a:ext cx="1149488" cy="1242794"/>
          </a:xfrm>
          <a:prstGeom prst="rect">
            <a:avLst/>
          </a:prstGeom>
        </p:spPr>
      </p:pic>
      <p:pic>
        <p:nvPicPr>
          <p:cNvPr id="18" name="Рисунок 17"/>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563551" y="3715099"/>
            <a:ext cx="1149488" cy="1242794"/>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840079" y="2794134"/>
            <a:ext cx="1149488" cy="1242794"/>
          </a:xfrm>
          <a:prstGeom prst="rect">
            <a:avLst/>
          </a:prstGeom>
        </p:spPr>
      </p:pic>
      <p:sp>
        <p:nvSpPr>
          <p:cNvPr id="5" name="Прямокутник 4"/>
          <p:cNvSpPr/>
          <p:nvPr/>
        </p:nvSpPr>
        <p:spPr>
          <a:xfrm rot="20646607">
            <a:off x="3985116" y="3553836"/>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2" name="Прямокутник 21"/>
          <p:cNvSpPr/>
          <p:nvPr/>
        </p:nvSpPr>
        <p:spPr>
          <a:xfrm rot="20646607">
            <a:off x="3256183" y="5223172"/>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4" name="Прямокутник 23"/>
          <p:cNvSpPr/>
          <p:nvPr/>
        </p:nvSpPr>
        <p:spPr>
          <a:xfrm rot="20646607">
            <a:off x="3706847" y="4474801"/>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6" name="Прямокутник 5"/>
          <p:cNvSpPr/>
          <p:nvPr/>
        </p:nvSpPr>
        <p:spPr>
          <a:xfrm>
            <a:off x="2528184" y="1402211"/>
            <a:ext cx="4404879" cy="492443"/>
          </a:xfrm>
          <a:prstGeom prst="rect">
            <a:avLst/>
          </a:prstGeom>
        </p:spPr>
        <p:txBody>
          <a:bodyPr wrap="square">
            <a:spAutoFit/>
          </a:bodyPr>
          <a:lstStyle/>
          <a:p>
            <a:pPr algn="ctr"/>
            <a:r>
              <a:rPr lang="uk-UA" sz="2600" b="1" noProof="1">
                <a:solidFill>
                  <a:schemeClr val="accent2">
                    <a:lumMod val="75000"/>
                  </a:schemeClr>
                </a:solidFill>
                <a:effectLst>
                  <a:outerShdw blurRad="38100" dist="38100" dir="2700000" algn="tl">
                    <a:srgbClr val="000000">
                      <a:alpha val="43137"/>
                    </a:srgbClr>
                  </a:outerShdw>
                </a:effectLst>
                <a:latin typeface="FuturisXShadowC" panose="04000500000000000000" pitchFamily="82" charset="0"/>
              </a:rPr>
              <a:t>Комплект документів</a:t>
            </a:r>
          </a:p>
        </p:txBody>
      </p:sp>
      <p:sp>
        <p:nvSpPr>
          <p:cNvPr id="21" name="Овал 20"/>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265898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04356" y="625799"/>
            <a:ext cx="9047248" cy="5992887"/>
          </a:xfrm>
          <a:prstGeom prst="rect">
            <a:avLst/>
          </a:prstGeom>
        </p:spPr>
      </p:pic>
      <p:sp>
        <p:nvSpPr>
          <p:cNvPr id="4" name="Прямокутник 3"/>
          <p:cNvSpPr/>
          <p:nvPr/>
        </p:nvSpPr>
        <p:spPr>
          <a:xfrm>
            <a:off x="722569" y="2167192"/>
            <a:ext cx="8550553" cy="2977738"/>
          </a:xfrm>
          <a:prstGeom prst="rect">
            <a:avLst/>
          </a:prstGeom>
        </p:spPr>
        <p:txBody>
          <a:bodyPr wrap="square">
            <a:spAutoFit/>
          </a:bodyPr>
          <a:lstStyle/>
          <a:p>
            <a:pPr>
              <a:lnSpc>
                <a:spcPts val="1500"/>
              </a:lnSpc>
              <a:spcAft>
                <a:spcPts val="600"/>
              </a:spcAft>
              <a:defRPr/>
            </a:pPr>
            <a:r>
              <a:rPr lang="uk-UA" sz="1650" dirty="0">
                <a:solidFill>
                  <a:srgbClr val="002060"/>
                </a:solidFill>
                <a:latin typeface="Times New Roman" panose="02020603050405020304" pitchFamily="18" charset="0"/>
                <a:cs typeface="Times New Roman" panose="02020603050405020304" pitchFamily="18" charset="0"/>
              </a:rPr>
              <a:t>Комплекти реєстраційних документів можна:</a:t>
            </a:r>
          </a:p>
          <a:p>
            <a:pPr marL="342900" indent="-342900">
              <a:lnSpc>
                <a:spcPts val="1500"/>
              </a:lnSpc>
              <a:spcAft>
                <a:spcPts val="600"/>
              </a:spcAft>
              <a:buFontTx/>
              <a:buAutoNum type="arabicParenR"/>
              <a:defRPr/>
            </a:pPr>
            <a:r>
              <a:rPr lang="uk-UA" sz="1650" dirty="0">
                <a:solidFill>
                  <a:srgbClr val="002060"/>
                </a:solidFill>
                <a:latin typeface="Times New Roman" panose="02020603050405020304" pitchFamily="18" charset="0"/>
                <a:cs typeface="Times New Roman" panose="02020603050405020304" pitchFamily="18" charset="0"/>
              </a:rPr>
              <a:t>надіслати </a:t>
            </a:r>
            <a:r>
              <a:rPr lang="uk-UA" sz="1650" b="1" dirty="0">
                <a:solidFill>
                  <a:srgbClr val="002060"/>
                </a:solidFill>
                <a:latin typeface="Times New Roman" panose="02020603050405020304" pitchFamily="18" charset="0"/>
                <a:cs typeface="Times New Roman" panose="02020603050405020304" pitchFamily="18" charset="0"/>
              </a:rPr>
              <a:t>рекомендованим листом </a:t>
            </a:r>
            <a:r>
              <a:rPr lang="uk-UA" sz="1650" dirty="0">
                <a:solidFill>
                  <a:srgbClr val="002060"/>
                </a:solidFill>
                <a:latin typeface="Times New Roman" panose="02020603050405020304" pitchFamily="18" charset="0"/>
                <a:cs typeface="Times New Roman" panose="02020603050405020304" pitchFamily="18" charset="0"/>
              </a:rPr>
              <a:t>на адресу </a:t>
            </a:r>
          </a:p>
          <a:p>
            <a:pPr>
              <a:lnSpc>
                <a:spcPts val="1500"/>
              </a:lnSpc>
              <a:spcAft>
                <a:spcPts val="600"/>
              </a:spcAft>
              <a:defRPr/>
            </a:pPr>
            <a:r>
              <a:rPr lang="uk-UA" sz="1650" b="1" dirty="0">
                <a:solidFill>
                  <a:srgbClr val="C00000"/>
                </a:solidFill>
                <a:latin typeface="Times New Roman" panose="02020603050405020304" pitchFamily="18" charset="0"/>
                <a:cs typeface="Times New Roman" panose="02020603050405020304" pitchFamily="18" charset="0"/>
              </a:rPr>
              <a:t>       Київський РЦОЯО, а/с 86, м. Київ, 02192</a:t>
            </a:r>
          </a:p>
          <a:p>
            <a:pPr marL="342900" indent="-342900">
              <a:lnSpc>
                <a:spcPts val="1500"/>
              </a:lnSpc>
              <a:spcAft>
                <a:spcPts val="600"/>
              </a:spcAft>
              <a:buAutoNum type="arabicParenR" startAt="2"/>
              <a:defRPr/>
            </a:pPr>
            <a:r>
              <a:rPr lang="uk-UA" dirty="0">
                <a:solidFill>
                  <a:schemeClr val="accent5">
                    <a:lumMod val="50000"/>
                  </a:schemeClr>
                </a:solidFill>
                <a:latin typeface="Times New Roman" panose="02020603050405020304" pitchFamily="18" charset="0"/>
                <a:cs typeface="Times New Roman" panose="02020603050405020304" pitchFamily="18" charset="0"/>
              </a:rPr>
              <a:t>передати </a:t>
            </a:r>
            <a:r>
              <a:rPr lang="uk-UA" b="1" dirty="0">
                <a:solidFill>
                  <a:schemeClr val="accent5">
                    <a:lumMod val="50000"/>
                  </a:schemeClr>
                </a:solidFill>
                <a:latin typeface="Times New Roman" panose="02020603050405020304" pitchFamily="18" charset="0"/>
                <a:cs typeface="Times New Roman" panose="02020603050405020304" pitchFamily="18" charset="0"/>
              </a:rPr>
              <a:t>нарочним </a:t>
            </a:r>
            <a:r>
              <a:rPr lang="uk-UA" dirty="0">
                <a:solidFill>
                  <a:schemeClr val="accent5">
                    <a:lumMod val="50000"/>
                  </a:schemeClr>
                </a:solidFill>
                <a:latin typeface="Times New Roman" panose="02020603050405020304" pitchFamily="18" charset="0"/>
                <a:cs typeface="Times New Roman" panose="02020603050405020304" pitchFamily="18" charset="0"/>
              </a:rPr>
              <a:t>в установлені строки за </a:t>
            </a:r>
            <a:r>
              <a:rPr lang="uk-UA" dirty="0" err="1">
                <a:solidFill>
                  <a:schemeClr val="accent5">
                    <a:lumMod val="50000"/>
                  </a:schemeClr>
                </a:solidFill>
                <a:latin typeface="Times New Roman" panose="02020603050405020304" pitchFamily="18" charset="0"/>
                <a:cs typeface="Times New Roman" panose="02020603050405020304" pitchFamily="18" charset="0"/>
              </a:rPr>
              <a:t>адресою</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a:p>
            <a:pPr>
              <a:lnSpc>
                <a:spcPts val="1500"/>
              </a:lnSpc>
              <a:spcAft>
                <a:spcPts val="600"/>
              </a:spcAft>
              <a:defRPr/>
            </a:pPr>
            <a:r>
              <a:rPr lang="uk-UA" b="1" dirty="0">
                <a:solidFill>
                  <a:schemeClr val="accent5">
                    <a:lumMod val="50000"/>
                  </a:schemeClr>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Київського РЦОЯО,</a:t>
            </a:r>
            <a:r>
              <a:rPr lang="uk-UA" dirty="0">
                <a:solidFill>
                  <a:schemeClr val="accent5">
                    <a:lumMod val="50000"/>
                  </a:schemeClr>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вулиця Міста </a:t>
            </a:r>
            <a:r>
              <a:rPr lang="uk-UA" b="1" dirty="0" err="1">
                <a:solidFill>
                  <a:srgbClr val="C00000"/>
                </a:solidFill>
                <a:latin typeface="Times New Roman" panose="02020603050405020304" pitchFamily="18" charset="0"/>
                <a:cs typeface="Times New Roman" panose="02020603050405020304" pitchFamily="18" charset="0"/>
              </a:rPr>
              <a:t>Шалетт</a:t>
            </a:r>
            <a:r>
              <a:rPr lang="uk-UA" b="1" dirty="0">
                <a:solidFill>
                  <a:srgbClr val="C00000"/>
                </a:solidFill>
                <a:latin typeface="Times New Roman" panose="02020603050405020304" pitchFamily="18" charset="0"/>
                <a:cs typeface="Times New Roman" panose="02020603050405020304" pitchFamily="18" charset="0"/>
              </a:rPr>
              <a:t>, 1а, м. Київ</a:t>
            </a:r>
          </a:p>
          <a:p>
            <a:pPr>
              <a:lnSpc>
                <a:spcPts val="1500"/>
              </a:lnSpc>
            </a:pPr>
            <a:endParaRPr lang="uk-UA" sz="1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ts val="1500"/>
              </a:lnSpc>
            </a:pPr>
            <a:r>
              <a:rPr lang="uk-UA" sz="1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Рекомендуємо </a:t>
            </a:r>
            <a:r>
              <a:rPr lang="uk-UA" sz="1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подавати документи:</a:t>
            </a:r>
          </a:p>
          <a:p>
            <a:pPr>
              <a:lnSpc>
                <a:spcPts val="1500"/>
              </a:lnSpc>
            </a:pPr>
            <a:endParaRPr lang="uk-UA" sz="1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15.02.2020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a:t>
            </a:r>
            <a:r>
              <a:rPr lang="uk-UA" sz="1650" dirty="0" smtClean="0">
                <a:solidFill>
                  <a:srgbClr val="002060"/>
                </a:solidFill>
                <a:latin typeface="Times New Roman" panose="02020603050405020304" pitchFamily="18" charset="0"/>
                <a:cs typeface="Times New Roman" panose="02020603050405020304" pitchFamily="18" charset="0"/>
              </a:rPr>
              <a:t>з кількістю здобувачів </a:t>
            </a:r>
            <a:r>
              <a:rPr lang="uk-UA" sz="1650" dirty="0">
                <a:solidFill>
                  <a:srgbClr val="002060"/>
                </a:solidFill>
                <a:latin typeface="Times New Roman" panose="02020603050405020304" pitchFamily="18" charset="0"/>
                <a:cs typeface="Times New Roman" panose="02020603050405020304" pitchFamily="18" charset="0"/>
              </a:rPr>
              <a:t>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осіб</a:t>
            </a:r>
          </a:p>
          <a:p>
            <a:pPr>
              <a:lnSpc>
                <a:spcPts val="1500"/>
              </a:lnSpc>
            </a:pPr>
            <a:endParaRPr lang="uk-UA" sz="7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25.02.2020</a:t>
            </a:r>
            <a:r>
              <a:rPr lang="uk-UA" sz="165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з кількістю здобувачів 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осіб  </a:t>
            </a:r>
          </a:p>
          <a:p>
            <a:pPr>
              <a:lnSpc>
                <a:spcPts val="1500"/>
              </a:lnSpc>
            </a:pPr>
            <a:endParaRPr lang="uk-UA" sz="1650" dirty="0">
              <a:solidFill>
                <a:srgbClr val="002060"/>
              </a:solidFill>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a:t>
            </a:r>
            <a:r>
              <a:rPr lang="uk-UA" sz="1650" b="1" dirty="0">
                <a:solidFill>
                  <a:srgbClr val="C00000"/>
                </a:solidFill>
                <a:latin typeface="Times New Roman" panose="02020603050405020304" pitchFamily="18" charset="0"/>
                <a:cs typeface="Times New Roman" panose="02020603050405020304" pitchFamily="18" charset="0"/>
              </a:rPr>
              <a:t>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05.03.2020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з кількістю здобувачів 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більше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осіб</a:t>
            </a:r>
            <a:endParaRPr lang="uk-UA" sz="165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755" y="4973007"/>
            <a:ext cx="1399291" cy="932860"/>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182" y="5222580"/>
            <a:ext cx="788021" cy="788021"/>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816" y="5595817"/>
            <a:ext cx="946817" cy="946817"/>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3517" y="5364178"/>
            <a:ext cx="1003547" cy="1003547"/>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2810" y="5932905"/>
            <a:ext cx="1096089" cy="627511"/>
          </a:xfrm>
          <a:prstGeom prst="rect">
            <a:avLst/>
          </a:prstGeom>
        </p:spPr>
      </p:pic>
      <p:pic>
        <p:nvPicPr>
          <p:cNvPr id="17" name="Рисунок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7056"/>
            <a:ext cx="1554024" cy="1046713"/>
          </a:xfrm>
          <a:prstGeom prst="rect">
            <a:avLst/>
          </a:prstGeom>
        </p:spPr>
      </p:pic>
      <p:pic>
        <p:nvPicPr>
          <p:cNvPr id="2" name="Рисунок 1"/>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25874" y="5104262"/>
            <a:ext cx="1576773" cy="1753737"/>
          </a:xfrm>
          <a:prstGeom prst="rect">
            <a:avLst/>
          </a:prstGeom>
        </p:spPr>
      </p:pic>
      <p:sp>
        <p:nvSpPr>
          <p:cNvPr id="3" name="Прямокутник 2"/>
          <p:cNvSpPr/>
          <p:nvPr/>
        </p:nvSpPr>
        <p:spPr>
          <a:xfrm>
            <a:off x="434690" y="1485472"/>
            <a:ext cx="8492984" cy="461665"/>
          </a:xfrm>
          <a:prstGeom prst="rect">
            <a:avLst/>
          </a:prstGeom>
        </p:spPr>
        <p:txBody>
          <a:bodyPr wrap="square">
            <a:spAutoFit/>
          </a:bodyPr>
          <a:lstStyle/>
          <a:p>
            <a:pPr algn="ctr"/>
            <a:r>
              <a:rPr lang="uk-UA" sz="2400" b="1" noProof="1">
                <a:solidFill>
                  <a:schemeClr val="accent2">
                    <a:lumMod val="75000"/>
                  </a:schemeClr>
                </a:solidFill>
                <a:latin typeface="AGCrownStyle" pitchFamily="2" charset="0"/>
              </a:rPr>
              <a:t>Відправлення комплектів реєстраційних документів</a:t>
            </a:r>
          </a:p>
        </p:txBody>
      </p:sp>
      <p:sp>
        <p:nvSpPr>
          <p:cNvPr id="19" name="Овал 18"/>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328583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9116" y="1088631"/>
            <a:ext cx="9047248" cy="5992887"/>
          </a:xfrm>
          <a:prstGeom prst="rect">
            <a:avLst/>
          </a:prstGeom>
        </p:spPr>
      </p:pic>
      <p:sp>
        <p:nvSpPr>
          <p:cNvPr id="2" name="Округлений прямокутник 1"/>
          <p:cNvSpPr/>
          <p:nvPr/>
        </p:nvSpPr>
        <p:spPr>
          <a:xfrm>
            <a:off x="515943" y="1773864"/>
            <a:ext cx="4327878" cy="1742237"/>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0" y="184229"/>
            <a:ext cx="1733636" cy="1147019"/>
          </a:xfrm>
          <a:prstGeom prst="rect">
            <a:avLst/>
          </a:prstGeom>
        </p:spPr>
      </p:pic>
      <p:pic>
        <p:nvPicPr>
          <p:cNvPr id="7" name="Picture 2" descr="Результат пошуку зображень за запитом &quot;кліпарт конверт&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870" y="1758452"/>
            <a:ext cx="262770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5756642" y="2151943"/>
            <a:ext cx="2062163" cy="90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37" tIns="35918" rIns="71837" bIns="35918" anchor="ctr"/>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algn="ctr">
              <a:buClr>
                <a:srgbClr val="0ABDC6"/>
              </a:buClr>
              <a:buFont typeface="Wingdings" panose="05000000000000000000" pitchFamily="2" charset="2"/>
              <a:buNone/>
              <a:defRPr/>
            </a:pPr>
            <a:endParaRPr lang="uk-UA" altLang="ru-RU" sz="1275" b="1" i="1" dirty="0" smtClean="0">
              <a:solidFill>
                <a:srgbClr val="2C16CC"/>
              </a:solidFill>
              <a:effectLst>
                <a:outerShdw blurRad="38100" dist="38100" dir="2700000" algn="tl">
                  <a:srgbClr val="C0C0C0"/>
                </a:outerShdw>
              </a:effectLst>
              <a:latin typeface="Times New Roman" panose="02020603050405020304" pitchFamily="18" charset="0"/>
            </a:endParaRPr>
          </a:p>
          <a:p>
            <a:pPr algn="ctr">
              <a:buClr>
                <a:srgbClr val="0ABDC6"/>
              </a:buClr>
              <a:buFont typeface="Wingdings" panose="05000000000000000000" pitchFamily="2" charset="2"/>
              <a:buNone/>
              <a:defRPr/>
            </a:pPr>
            <a:r>
              <a:rPr lang="uk-UA" altLang="ru-RU" sz="1275" b="1" i="1" dirty="0" smtClean="0">
                <a:solidFill>
                  <a:srgbClr val="2C16CC"/>
                </a:solidFill>
                <a:effectLst>
                  <a:outerShdw blurRad="38100" dist="38100" dir="2700000" algn="tl">
                    <a:srgbClr val="C0C0C0"/>
                  </a:outerShdw>
                </a:effectLst>
                <a:latin typeface="Times New Roman" panose="02020603050405020304" pitchFamily="18" charset="0"/>
              </a:rPr>
              <a:t>Вміст </a:t>
            </a:r>
            <a: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t>конверта: </a:t>
            </a:r>
            <a:b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br>
            <a:r>
              <a:rPr lang="uk-UA" altLang="ru-RU" sz="600" b="1" i="1" dirty="0">
                <a:solidFill>
                  <a:srgbClr val="2C16CC"/>
                </a:solidFill>
                <a:effectLst>
                  <a:outerShdw blurRad="38100" dist="38100" dir="2700000" algn="tl">
                    <a:srgbClr val="C0C0C0"/>
                  </a:outerShdw>
                </a:effectLst>
                <a:latin typeface="Times New Roman" panose="02020603050405020304" pitchFamily="18" charset="0"/>
              </a:rPr>
              <a:t/>
            </a:r>
            <a:br>
              <a:rPr lang="uk-UA" altLang="ru-RU" sz="600" b="1" i="1" dirty="0">
                <a:solidFill>
                  <a:srgbClr val="2C16CC"/>
                </a:solidFill>
                <a:effectLst>
                  <a:outerShdw blurRad="38100" dist="38100" dir="2700000" algn="tl">
                    <a:srgbClr val="C0C0C0"/>
                  </a:outerShdw>
                </a:effectLst>
                <a:latin typeface="Times New Roman" panose="02020603050405020304" pitchFamily="18" charset="0"/>
              </a:rPr>
            </a:br>
            <a:endParaRPr lang="uk-UA" altLang="ru-RU" sz="600" b="1" i="1" dirty="0" smtClean="0">
              <a:solidFill>
                <a:srgbClr val="2C16CC"/>
              </a:solidFill>
              <a:effectLst>
                <a:outerShdw blurRad="38100" dist="38100" dir="2700000" algn="tl">
                  <a:srgbClr val="C0C0C0"/>
                </a:outerShdw>
              </a:effectLst>
              <a:latin typeface="Times New Roman" panose="02020603050405020304" pitchFamily="18" charset="0"/>
            </a:endParaRPr>
          </a:p>
          <a:p>
            <a:pPr algn="ctr">
              <a:buClr>
                <a:srgbClr val="0ABDC6"/>
              </a:buClr>
              <a:buFont typeface="Wingdings" panose="05000000000000000000" pitchFamily="2" charset="2"/>
              <a:buNone/>
              <a:defRPr/>
            </a:pPr>
            <a:r>
              <a:rPr lang="uk-UA" altLang="ru-RU" sz="1275" b="1" dirty="0" smtClean="0">
                <a:solidFill>
                  <a:srgbClr val="2C16CC"/>
                </a:solidFill>
                <a:effectLst>
                  <a:outerShdw blurRad="38100" dist="38100" dir="2700000" algn="tl">
                    <a:srgbClr val="C0C0C0"/>
                  </a:outerShdw>
                </a:effectLst>
                <a:latin typeface="Times New Roman" panose="02020603050405020304" pitchFamily="18" charset="0"/>
              </a:rPr>
              <a:t>1</a:t>
            </a:r>
            <a:r>
              <a:rPr lang="uk-UA" altLang="ru-RU" sz="1275" b="1" dirty="0">
                <a:solidFill>
                  <a:srgbClr val="2C16CC"/>
                </a:solidFill>
                <a:effectLst>
                  <a:outerShdw blurRad="38100" dist="38100" dir="2700000" algn="tl">
                    <a:srgbClr val="C0C0C0"/>
                  </a:outerShdw>
                </a:effectLst>
                <a:latin typeface="Times New Roman" panose="02020603050405020304" pitchFamily="18" charset="0"/>
              </a:rPr>
              <a:t>.</a:t>
            </a:r>
            <a: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t> </a:t>
            </a:r>
            <a:r>
              <a:rPr lang="uk-UA" altLang="ru-RU" sz="1050" b="1" dirty="0">
                <a:solidFill>
                  <a:schemeClr val="tx1"/>
                </a:solidFill>
                <a:latin typeface="Times New Roman" panose="02020603050405020304" pitchFamily="18" charset="0"/>
              </a:rPr>
              <a:t>Сертифікат </a:t>
            </a:r>
            <a:br>
              <a:rPr lang="uk-UA" altLang="ru-RU" sz="1050" b="1" dirty="0">
                <a:solidFill>
                  <a:schemeClr val="tx1"/>
                </a:solidFill>
                <a:latin typeface="Times New Roman" panose="02020603050405020304" pitchFamily="18" charset="0"/>
              </a:rPr>
            </a:br>
            <a:r>
              <a:rPr lang="uk-UA" altLang="ru-RU" sz="1050" b="1" dirty="0">
                <a:solidFill>
                  <a:srgbClr val="2C16CC"/>
                </a:solidFill>
                <a:effectLst>
                  <a:outerShdw blurRad="38100" dist="38100" dir="2700000" algn="tl">
                    <a:srgbClr val="C0C0C0"/>
                  </a:outerShdw>
                </a:effectLst>
                <a:latin typeface="Times New Roman" panose="02020603050405020304" pitchFamily="18" charset="0"/>
              </a:rPr>
              <a:t>2.</a:t>
            </a:r>
            <a:r>
              <a:rPr lang="uk-UA" altLang="ru-RU" sz="1050" b="1" i="1" dirty="0">
                <a:solidFill>
                  <a:srgbClr val="2C16CC"/>
                </a:solidFill>
                <a:effectLst>
                  <a:outerShdw blurRad="38100" dist="38100" dir="2700000" algn="tl">
                    <a:srgbClr val="C0C0C0"/>
                  </a:outerShdw>
                </a:effectLst>
                <a:latin typeface="Times New Roman" panose="02020603050405020304" pitchFamily="18" charset="0"/>
              </a:rPr>
              <a:t> </a:t>
            </a:r>
            <a:r>
              <a:rPr lang="uk-UA" altLang="ru-RU" sz="1050" b="1" dirty="0">
                <a:solidFill>
                  <a:schemeClr val="tx1"/>
                </a:solidFill>
                <a:latin typeface="Times New Roman" panose="02020603050405020304" pitchFamily="18" charset="0"/>
              </a:rPr>
              <a:t>Реєстраційне повідомлення</a:t>
            </a:r>
            <a:br>
              <a:rPr lang="uk-UA" altLang="ru-RU" sz="1050" b="1" dirty="0">
                <a:solidFill>
                  <a:schemeClr val="tx1"/>
                </a:solidFill>
                <a:latin typeface="Times New Roman" panose="02020603050405020304" pitchFamily="18" charset="0"/>
              </a:rPr>
            </a:br>
            <a:r>
              <a:rPr lang="uk-UA" altLang="ru-RU" sz="1050" b="1" dirty="0" smtClean="0">
                <a:solidFill>
                  <a:srgbClr val="2C16CC"/>
                </a:solidFill>
                <a:effectLst>
                  <a:outerShdw blurRad="38100" dist="38100" dir="2700000" algn="tl">
                    <a:srgbClr val="C0C0C0"/>
                  </a:outerShdw>
                </a:effectLst>
                <a:latin typeface="Times New Roman" panose="02020603050405020304" pitchFamily="18" charset="0"/>
              </a:rPr>
              <a:t> </a:t>
            </a:r>
            <a:endParaRPr lang="ru-RU" altLang="ru-RU" sz="1050" b="1" dirty="0">
              <a:solidFill>
                <a:schemeClr val="tx1"/>
              </a:solidFill>
              <a:latin typeface="Times New Roman" panose="02020603050405020304" pitchFamily="18" charset="0"/>
            </a:endParaRPr>
          </a:p>
        </p:txBody>
      </p:sp>
      <p:sp>
        <p:nvSpPr>
          <p:cNvPr id="11" name="Text Box 14"/>
          <p:cNvSpPr txBox="1">
            <a:spLocks noChangeArrowheads="1"/>
          </p:cNvSpPr>
          <p:nvPr/>
        </p:nvSpPr>
        <p:spPr bwMode="auto">
          <a:xfrm>
            <a:off x="609600" y="3639969"/>
            <a:ext cx="3696728" cy="900246"/>
          </a:xfrm>
          <a:prstGeom prst="rect">
            <a:avLst/>
          </a:prstGeom>
          <a:gradFill rotWithShape="1">
            <a:gsLst>
              <a:gs pos="0">
                <a:srgbClr val="F8DCF1"/>
              </a:gs>
              <a:gs pos="100000">
                <a:srgbClr val="DDDDDD"/>
              </a:gs>
            </a:gsLst>
            <a:lin ang="5400000" scaled="1"/>
          </a:gradFill>
          <a:ln w="19050">
            <a:solidFill>
              <a:srgbClr val="261AB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Times New Roman" panose="02020603050405020304" pitchFamily="18" charset="0"/>
                <a:ea typeface="Gulim"/>
                <a:cs typeface="Gulim"/>
              </a:defRPr>
            </a:lvl1pPr>
            <a:lvl2pPr marL="742950" indent="-285750">
              <a:defRPr sz="1400">
                <a:solidFill>
                  <a:schemeClr val="bg1"/>
                </a:solidFill>
                <a:latin typeface="Times New Roman" panose="02020603050405020304" pitchFamily="18" charset="0"/>
                <a:ea typeface="Gulim"/>
                <a:cs typeface="Gulim"/>
              </a:defRPr>
            </a:lvl2pPr>
            <a:lvl3pPr marL="1143000" indent="-228600">
              <a:defRPr sz="1400">
                <a:solidFill>
                  <a:schemeClr val="bg1"/>
                </a:solidFill>
                <a:latin typeface="Times New Roman" panose="02020603050405020304" pitchFamily="18" charset="0"/>
                <a:ea typeface="Gulim"/>
                <a:cs typeface="Gulim"/>
              </a:defRPr>
            </a:lvl3pPr>
            <a:lvl4pPr marL="1600200" indent="-228600">
              <a:defRPr sz="1400">
                <a:solidFill>
                  <a:schemeClr val="bg1"/>
                </a:solidFill>
                <a:latin typeface="Times New Roman" panose="02020603050405020304" pitchFamily="18" charset="0"/>
                <a:ea typeface="Gulim"/>
                <a:cs typeface="Gulim"/>
              </a:defRPr>
            </a:lvl4pPr>
            <a:lvl5pPr marL="2057400" indent="-228600">
              <a:defRPr sz="1400">
                <a:solidFill>
                  <a:schemeClr val="bg1"/>
                </a:solidFill>
                <a:latin typeface="Times New Roman" panose="02020603050405020304" pitchFamily="18" charset="0"/>
                <a:ea typeface="Gulim"/>
                <a:cs typeface="Gulim"/>
              </a:defRPr>
            </a:lvl5pPr>
            <a:lvl6pPr marL="25146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6pPr>
            <a:lvl7pPr marL="29718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7pPr>
            <a:lvl8pPr marL="34290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8pPr>
            <a:lvl9pPr marL="38862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9pPr>
          </a:lstStyle>
          <a:p>
            <a:pPr algn="ctr" eaLnBrk="1" hangingPunct="1"/>
            <a:r>
              <a:rPr lang="uk-UA" altLang="ru-RU" sz="1050" b="1" dirty="0">
                <a:solidFill>
                  <a:srgbClr val="002060"/>
                </a:solidFill>
              </a:rPr>
              <a:t>Для кожного учасника на </a:t>
            </a:r>
            <a:br>
              <a:rPr lang="uk-UA" altLang="ru-RU" sz="1050" b="1" dirty="0">
                <a:solidFill>
                  <a:srgbClr val="002060"/>
                </a:solidFill>
              </a:rPr>
            </a:br>
            <a:r>
              <a:rPr lang="uk-UA" altLang="ru-RU" sz="1050" b="1" dirty="0">
                <a:solidFill>
                  <a:srgbClr val="002060"/>
                </a:solidFill>
              </a:rPr>
              <a:t>веб-сайті УЦОЯО створюється </a:t>
            </a:r>
            <a:r>
              <a:rPr lang="uk-UA" altLang="ru-RU" sz="1050" b="1" dirty="0">
                <a:solidFill>
                  <a:srgbClr val="CC3300"/>
                </a:solidFill>
              </a:rPr>
              <a:t>інформаційна сторінка</a:t>
            </a:r>
            <a:r>
              <a:rPr lang="uk-UA" altLang="ru-RU" sz="1050" b="1" dirty="0">
                <a:solidFill>
                  <a:schemeClr val="tx1"/>
                </a:solidFill>
              </a:rPr>
              <a:t>, </a:t>
            </a:r>
            <a:r>
              <a:rPr lang="uk-UA" altLang="ru-RU" sz="1050" b="1" dirty="0">
                <a:solidFill>
                  <a:srgbClr val="002060"/>
                </a:solidFill>
              </a:rPr>
              <a:t>доступ до якої здійснюється за</a:t>
            </a:r>
          </a:p>
          <a:p>
            <a:pPr algn="ctr" eaLnBrk="1" hangingPunct="1"/>
            <a:r>
              <a:rPr lang="uk-UA" altLang="ru-RU" sz="1050" b="1" u="sng" dirty="0">
                <a:solidFill>
                  <a:srgbClr val="000099"/>
                </a:solidFill>
              </a:rPr>
              <a:t>номером Сертифіката</a:t>
            </a:r>
            <a:r>
              <a:rPr lang="uk-UA" altLang="ru-RU" sz="1050" b="1" dirty="0">
                <a:solidFill>
                  <a:schemeClr val="tx1"/>
                </a:solidFill>
              </a:rPr>
              <a:t> </a:t>
            </a:r>
            <a:r>
              <a:rPr lang="uk-UA" altLang="ru-RU" sz="1050" b="1" dirty="0">
                <a:solidFill>
                  <a:srgbClr val="002060"/>
                </a:solidFill>
              </a:rPr>
              <a:t>та </a:t>
            </a:r>
            <a:br>
              <a:rPr lang="uk-UA" altLang="ru-RU" sz="1050" b="1" dirty="0">
                <a:solidFill>
                  <a:srgbClr val="002060"/>
                </a:solidFill>
              </a:rPr>
            </a:br>
            <a:r>
              <a:rPr lang="en-US" altLang="ru-RU" sz="1050" b="1" u="sng" dirty="0">
                <a:solidFill>
                  <a:srgbClr val="002060"/>
                </a:solidFill>
              </a:rPr>
              <a:t>PIN</a:t>
            </a:r>
            <a:r>
              <a:rPr lang="uk-UA" altLang="ru-RU" sz="1050" b="1" u="sng" dirty="0">
                <a:solidFill>
                  <a:srgbClr val="002060"/>
                </a:solidFill>
              </a:rPr>
              <a:t>-кодом</a:t>
            </a:r>
            <a:r>
              <a:rPr lang="uk-UA" altLang="ru-RU" sz="1050" b="1" dirty="0">
                <a:solidFill>
                  <a:srgbClr val="002060"/>
                </a:solidFill>
              </a:rPr>
              <a:t>, указаним у ньому</a:t>
            </a:r>
            <a:endParaRPr lang="ru-RU" altLang="ru-RU" sz="1050" b="1" dirty="0">
              <a:solidFill>
                <a:srgbClr val="002060"/>
              </a:solidFill>
            </a:endParaRPr>
          </a:p>
        </p:txBody>
      </p:sp>
      <p:pic>
        <p:nvPicPr>
          <p:cNvPr id="13"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3870" y="3659184"/>
            <a:ext cx="3004104" cy="213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2"/>
          <p:cNvPicPr>
            <a:picLocks noChangeAspect="1"/>
          </p:cNvPicPr>
          <p:nvPr/>
        </p:nvPicPr>
        <p:blipFill>
          <a:blip r:embed="rId6" cstate="print">
            <a:extLst>
              <a:ext uri="{28A0092B-C50C-407E-A947-70E740481C1C}">
                <a14:useLocalDpi xmlns:a14="http://schemas.microsoft.com/office/drawing/2010/main" val="0"/>
              </a:ext>
            </a:extLst>
          </a:blip>
          <a:srcRect l="20772" r="24927" b="24586"/>
          <a:stretch>
            <a:fillRect/>
          </a:stretch>
        </p:blipFill>
        <p:spPr bwMode="auto">
          <a:xfrm>
            <a:off x="4606122" y="3788844"/>
            <a:ext cx="475397" cy="6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6" descr="Фрагмент екрана"/>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 y="4724401"/>
            <a:ext cx="3383797" cy="1905000"/>
          </a:xfrm>
          <a:prstGeom prst="rect">
            <a:avLst/>
          </a:prstGeom>
        </p:spPr>
      </p:pic>
      <p:sp>
        <p:nvSpPr>
          <p:cNvPr id="14" name="Овал 13"/>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19" name="Прямокутник 18"/>
          <p:cNvSpPr/>
          <p:nvPr/>
        </p:nvSpPr>
        <p:spPr>
          <a:xfrm>
            <a:off x="465148" y="1312200"/>
            <a:ext cx="8492984" cy="461665"/>
          </a:xfrm>
          <a:prstGeom prst="rect">
            <a:avLst/>
          </a:prstGeom>
        </p:spPr>
        <p:txBody>
          <a:bodyPr wrap="square">
            <a:spAutoFit/>
          </a:bodyPr>
          <a:lstStyle/>
          <a:p>
            <a:pPr algn="ctr"/>
            <a:r>
              <a:rPr lang="uk-UA" sz="2400" b="1" noProof="1" smtClean="0">
                <a:solidFill>
                  <a:schemeClr val="accent2">
                    <a:lumMod val="75000"/>
                  </a:schemeClr>
                </a:solidFill>
                <a:latin typeface="AGCrownStyle" pitchFamily="2" charset="0"/>
              </a:rPr>
              <a:t>Результати реєстрації</a:t>
            </a:r>
            <a:endParaRPr lang="uk-UA" sz="2400" b="1" noProof="1">
              <a:solidFill>
                <a:schemeClr val="accent2">
                  <a:lumMod val="75000"/>
                </a:schemeClr>
              </a:solidFill>
              <a:latin typeface="AGCrownStyle" pitchFamily="2" charset="0"/>
            </a:endParaRPr>
          </a:p>
        </p:txBody>
      </p:sp>
      <p:sp>
        <p:nvSpPr>
          <p:cNvPr id="16" name="Прямокутник 15"/>
          <p:cNvSpPr/>
          <p:nvPr/>
        </p:nvSpPr>
        <p:spPr>
          <a:xfrm>
            <a:off x="526974" y="1927917"/>
            <a:ext cx="4227418" cy="1561966"/>
          </a:xfrm>
          <a:prstGeom prst="rect">
            <a:avLst/>
          </a:prstGeom>
        </p:spPr>
        <p:txBody>
          <a:bodyPr wrap="square">
            <a:spAutoFit/>
          </a:bodyPr>
          <a:lstStyle/>
          <a:p>
            <a:pPr algn="ctr"/>
            <a:r>
              <a:rPr lang="uk-UA" b="1" kern="0" dirty="0" smtClean="0">
                <a:solidFill>
                  <a:srgbClr val="002060"/>
                </a:solidFill>
                <a:latin typeface="Times New Roman" panose="02020603050405020304" pitchFamily="18" charset="0"/>
                <a:cs typeface="Times New Roman" panose="02020603050405020304" pitchFamily="18" charset="0"/>
              </a:rPr>
              <a:t>Заклад </a:t>
            </a:r>
            <a:r>
              <a:rPr lang="uk-UA" b="1" kern="0" dirty="0">
                <a:solidFill>
                  <a:srgbClr val="002060"/>
                </a:solidFill>
                <a:latin typeface="Times New Roman" panose="02020603050405020304" pitchFamily="18" charset="0"/>
                <a:cs typeface="Times New Roman" panose="02020603050405020304" pitchFamily="18" charset="0"/>
              </a:rPr>
              <a:t>освіти </a:t>
            </a:r>
            <a:r>
              <a:rPr lang="uk-UA" b="1" kern="0" dirty="0" smtClean="0">
                <a:solidFill>
                  <a:srgbClr val="002060"/>
                </a:solidFill>
                <a:latin typeface="Times New Roman" panose="02020603050405020304" pitchFamily="18" charset="0"/>
                <a:cs typeface="Times New Roman" panose="02020603050405020304" pitchFamily="18" charset="0"/>
              </a:rPr>
              <a:t>отримає:</a:t>
            </a:r>
          </a:p>
          <a:p>
            <a:pPr marL="171450" indent="-171450" algn="just">
              <a:buFontTx/>
              <a:buChar char="-"/>
            </a:pPr>
            <a:r>
              <a:rPr lang="uk-UA"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індивідуальні конверти</a:t>
            </a:r>
            <a:r>
              <a:rPr lang="uk-UA" altLang="ru-RU" sz="16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altLang="ru-RU" sz="160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здобувачів </a:t>
            </a:r>
            <a:r>
              <a:rPr lang="uk-UA" altLang="ru-RU" sz="16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повної загальної середньої освіти </a:t>
            </a:r>
            <a:r>
              <a:rPr lang="uk-UA" altLang="ru-RU"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поточного року</a:t>
            </a:r>
            <a:r>
              <a:rPr lang="uk-UA"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p>
          <a:p>
            <a:pPr marL="171450" indent="-171450" algn="just">
              <a:buFontTx/>
              <a:buChar char="-"/>
            </a:pPr>
            <a:r>
              <a:rPr lang="uk-UA" sz="1600" kern="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a:t>
            </a:r>
            <a:r>
              <a:rPr lang="uk-UA"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ідомість </a:t>
            </a:r>
            <a:r>
              <a:rPr lang="uk-UA" sz="1600" kern="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видачі індивідуальних конвертів </a:t>
            </a:r>
            <a:endParaRPr lang="uk-UA" sz="16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sz="1350" kern="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799683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27171" y="879708"/>
            <a:ext cx="8620491"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2" y="-20380"/>
            <a:ext cx="1794946" cy="1156356"/>
          </a:xfrm>
          <a:prstGeom prst="rect">
            <a:avLst/>
          </a:prstGeom>
          <a:effectLst>
            <a:outerShdw blurRad="609600" dist="12700" dir="5400000" algn="ctr" rotWithShape="0">
              <a:schemeClr val="bg1"/>
            </a:outerShdw>
          </a:effectLst>
        </p:spPr>
      </p:pic>
      <p:sp>
        <p:nvSpPr>
          <p:cNvPr id="18" name="Овал 17"/>
          <p:cNvSpPr/>
          <p:nvPr/>
        </p:nvSpPr>
        <p:spPr>
          <a:xfrm>
            <a:off x="1933160" y="165971"/>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Заголовок 1"/>
          <p:cNvSpPr txBox="1">
            <a:spLocks/>
          </p:cNvSpPr>
          <p:nvPr/>
        </p:nvSpPr>
        <p:spPr>
          <a:xfrm>
            <a:off x="2456597" y="374159"/>
            <a:ext cx="4653419" cy="476014"/>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lnSpcReduction="100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1" name="Прямокутник 20"/>
          <p:cNvSpPr/>
          <p:nvPr/>
        </p:nvSpPr>
        <p:spPr>
          <a:xfrm>
            <a:off x="536814" y="1001768"/>
            <a:ext cx="8492984" cy="707886"/>
          </a:xfrm>
          <a:prstGeom prst="rect">
            <a:avLst/>
          </a:prstGeom>
        </p:spPr>
        <p:txBody>
          <a:bodyPr wrap="square">
            <a:spAutoFit/>
          </a:bodyPr>
          <a:lstStyle/>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Перереєстрація</a:t>
            </a:r>
          </a:p>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03 лютого - 24 березня</a:t>
            </a:r>
            <a:endParaRPr lang="uk-UA" sz="2000" b="1" noProof="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1084881" y="1631012"/>
            <a:ext cx="7080551" cy="4510845"/>
          </a:xfrm>
          <a:prstGeom prst="rect">
            <a:avLst/>
          </a:prstGeom>
        </p:spPr>
      </p:pic>
      <p:sp>
        <p:nvSpPr>
          <p:cNvPr id="5" name="Овал 4"/>
          <p:cNvSpPr/>
          <p:nvPr/>
        </p:nvSpPr>
        <p:spPr>
          <a:xfrm>
            <a:off x="1084881" y="5470358"/>
            <a:ext cx="1039245" cy="1764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pic>
        <p:nvPicPr>
          <p:cNvPr id="20" name="Рисунок 19"/>
          <p:cNvPicPr>
            <a:picLocks noChangeAspect="1"/>
          </p:cNvPicPr>
          <p:nvPr/>
        </p:nvPicPr>
        <p:blipFill rotWithShape="1">
          <a:blip r:embed="rId5" cstate="print">
            <a:extLst>
              <a:ext uri="{28A0092B-C50C-407E-A947-70E740481C1C}">
                <a14:useLocalDpi xmlns:a14="http://schemas.microsoft.com/office/drawing/2010/main" val="0"/>
              </a:ext>
            </a:extLst>
          </a:blip>
          <a:srcRect t="7154"/>
          <a:stretch/>
        </p:blipFill>
        <p:spPr>
          <a:xfrm rot="9271391">
            <a:off x="2159434" y="5019016"/>
            <a:ext cx="910967" cy="521400"/>
          </a:xfrm>
          <a:prstGeom prst="rect">
            <a:avLst/>
          </a:prstGeom>
        </p:spPr>
      </p:pic>
    </p:spTree>
    <p:extLst>
      <p:ext uri="{BB962C8B-B14F-4D97-AF65-F5344CB8AC3E}">
        <p14:creationId xmlns:p14="http://schemas.microsoft.com/office/powerpoint/2010/main" val="275993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stretch>
            <a:fillRect/>
          </a:stretch>
        </p:blipFill>
        <p:spPr>
          <a:xfrm>
            <a:off x="0" y="918370"/>
            <a:ext cx="9017508" cy="6168229"/>
          </a:xfrm>
          <a:prstGeom prst="rect">
            <a:avLst/>
          </a:prstGeom>
        </p:spPr>
      </p:pic>
      <p:sp>
        <p:nvSpPr>
          <p:cNvPr id="60" name="Овал 59"/>
          <p:cNvSpPr/>
          <p:nvPr/>
        </p:nvSpPr>
        <p:spPr>
          <a:xfrm>
            <a:off x="1724297" y="173758"/>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4" name="Group 94"/>
          <p:cNvGrpSpPr>
            <a:grpSpLocks/>
          </p:cNvGrpSpPr>
          <p:nvPr/>
        </p:nvGrpSpPr>
        <p:grpSpPr bwMode="auto">
          <a:xfrm>
            <a:off x="210656" y="5147615"/>
            <a:ext cx="8589595" cy="911639"/>
            <a:chOff x="1238" y="2254"/>
            <a:chExt cx="3157" cy="334"/>
          </a:xfrm>
        </p:grpSpPr>
        <p:sp>
          <p:nvSpPr>
            <p:cNvPr id="25" name="AutoShape 23"/>
            <p:cNvSpPr>
              <a:spLocks noChangeArrowheads="1"/>
            </p:cNvSpPr>
            <p:nvPr/>
          </p:nvSpPr>
          <p:spPr bwMode="gray">
            <a:xfrm>
              <a:off x="1355" y="2254"/>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6" name="Text Box 31"/>
            <p:cNvSpPr txBox="1">
              <a:spLocks noChangeArrowheads="1"/>
            </p:cNvSpPr>
            <p:nvPr/>
          </p:nvSpPr>
          <p:spPr bwMode="gray">
            <a:xfrm>
              <a:off x="1525" y="2295"/>
              <a:ext cx="263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6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Наказ </a:t>
              </a:r>
              <a:r>
                <a:rPr lang="uk-UA" altLang="ru-RU" sz="1600" kern="0" dirty="0">
                  <a:latin typeface="Times New Roman" panose="02020603050405020304" pitchFamily="18" charset="0"/>
                </a:rPr>
                <a:t>Українського центру оцінювання якості освіти від </a:t>
              </a:r>
              <a:r>
                <a:rPr lang="uk-UA" altLang="ru-RU" sz="1600" kern="0" dirty="0" smtClean="0">
                  <a:latin typeface="Times New Roman" panose="02020603050405020304" pitchFamily="18" charset="0"/>
                </a:rPr>
                <a:t>10.10.2019 №139 </a:t>
              </a:r>
              <a:r>
                <a:rPr lang="uk-UA" altLang="ru-RU" sz="1600" kern="0" dirty="0">
                  <a:latin typeface="Times New Roman" panose="02020603050405020304" pitchFamily="18" charset="0"/>
                </a:rPr>
                <a:t>«Про проведення пробного зовнішнього незалежного оцінювання в </a:t>
              </a:r>
              <a:r>
                <a:rPr lang="uk-UA" altLang="ru-RU" sz="1600" kern="0" dirty="0" smtClean="0">
                  <a:latin typeface="Times New Roman" panose="02020603050405020304" pitchFamily="18" charset="0"/>
                </a:rPr>
                <a:t>2020 </a:t>
              </a:r>
              <a:r>
                <a:rPr lang="uk-UA" altLang="ru-RU" sz="1600" kern="0" dirty="0">
                  <a:latin typeface="Times New Roman" panose="02020603050405020304" pitchFamily="18" charset="0"/>
                </a:rPr>
                <a:t>році»</a:t>
              </a:r>
            </a:p>
          </p:txBody>
        </p:sp>
        <p:grpSp>
          <p:nvGrpSpPr>
            <p:cNvPr id="27" name="Group 69"/>
            <p:cNvGrpSpPr>
              <a:grpSpLocks/>
            </p:cNvGrpSpPr>
            <p:nvPr/>
          </p:nvGrpSpPr>
          <p:grpSpPr bwMode="auto">
            <a:xfrm>
              <a:off x="1238" y="2281"/>
              <a:ext cx="271" cy="236"/>
              <a:chOff x="1384" y="2233"/>
              <a:chExt cx="271" cy="236"/>
            </a:xfrm>
          </p:grpSpPr>
          <p:sp>
            <p:nvSpPr>
              <p:cNvPr id="28" name="Text Box 70"/>
              <p:cNvSpPr txBox="1">
                <a:spLocks noChangeArrowheads="1"/>
              </p:cNvSpPr>
              <p:nvPr/>
            </p:nvSpPr>
            <p:spPr bwMode="gray">
              <a:xfrm>
                <a:off x="1406" y="2247"/>
                <a:ext cx="1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FFFF"/>
                    </a:solidFill>
                  </a:rPr>
                  <a:t>3</a:t>
                </a:r>
              </a:p>
            </p:txBody>
          </p:sp>
          <p:grpSp>
            <p:nvGrpSpPr>
              <p:cNvPr id="29" name="Group 71"/>
              <p:cNvGrpSpPr>
                <a:grpSpLocks/>
              </p:cNvGrpSpPr>
              <p:nvPr/>
            </p:nvGrpSpPr>
            <p:grpSpPr bwMode="auto">
              <a:xfrm>
                <a:off x="1384" y="2233"/>
                <a:ext cx="271" cy="164"/>
                <a:chOff x="1383" y="1263"/>
                <a:chExt cx="271" cy="164"/>
              </a:xfrm>
            </p:grpSpPr>
            <p:pic>
              <p:nvPicPr>
                <p:cNvPr id="31" name="Picture 72"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 y="1384"/>
                  <a:ext cx="230" cy="43"/>
                </a:xfrm>
                <a:prstGeom prst="rect">
                  <a:avLst/>
                </a:prstGeom>
                <a:noFill/>
                <a:extLst>
                  <a:ext uri="{909E8E84-426E-40DD-AFC4-6F175D3DCCD1}">
                    <a14:hiddenFill xmlns:a14="http://schemas.microsoft.com/office/drawing/2010/main">
                      <a:solidFill>
                        <a:srgbClr val="FFFFFF"/>
                      </a:solidFill>
                    </a14:hiddenFill>
                  </a:ext>
                </a:extLst>
              </p:spPr>
            </p:pic>
            <p:sp>
              <p:nvSpPr>
                <p:cNvPr id="33" name="Oval 74"/>
                <p:cNvSpPr>
                  <a:spLocks noChangeArrowheads="1"/>
                </p:cNvSpPr>
                <p:nvPr/>
              </p:nvSpPr>
              <p:spPr bwMode="gray">
                <a:xfrm flipH="1">
                  <a:off x="1383" y="1263"/>
                  <a:ext cx="251" cy="137"/>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4" name="Picture 7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 y="1268"/>
                  <a:ext cx="178" cy="9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76"/>
              <p:cNvSpPr txBox="1">
                <a:spLocks noChangeArrowheads="1"/>
              </p:cNvSpPr>
              <p:nvPr/>
            </p:nvSpPr>
            <p:spPr bwMode="gray">
              <a:xfrm>
                <a:off x="1410" y="2238"/>
                <a:ext cx="1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FFFF"/>
                    </a:solidFill>
                  </a:rPr>
                  <a:t>3</a:t>
                </a:r>
              </a:p>
            </p:txBody>
          </p:sp>
        </p:grpSp>
      </p:grpSp>
      <p:sp>
        <p:nvSpPr>
          <p:cNvPr id="2" name="Заголовок 1"/>
          <p:cNvSpPr>
            <a:spLocks noGrp="1"/>
          </p:cNvSpPr>
          <p:nvPr>
            <p:ph type="title"/>
          </p:nvPr>
        </p:nvSpPr>
        <p:spPr>
          <a:xfrm>
            <a:off x="2312124" y="427186"/>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Нормативні документи</a:t>
            </a:r>
            <a:endParaRPr lang="ru-RU" sz="3200" dirty="0">
              <a:solidFill>
                <a:srgbClr val="7030A0"/>
              </a:solidFill>
              <a:latin typeface="Century Schoolbook" panose="02040604050505020304" pitchFamily="18" charset="0"/>
            </a:endParaRPr>
          </a:p>
        </p:txBody>
      </p:sp>
      <p:grpSp>
        <p:nvGrpSpPr>
          <p:cNvPr id="4" name="Group 92"/>
          <p:cNvGrpSpPr>
            <a:grpSpLocks/>
          </p:cNvGrpSpPr>
          <p:nvPr/>
        </p:nvGrpSpPr>
        <p:grpSpPr bwMode="auto">
          <a:xfrm>
            <a:off x="210656" y="1506945"/>
            <a:ext cx="8593733" cy="1889038"/>
            <a:chOff x="1269" y="1324"/>
            <a:chExt cx="3250" cy="1297"/>
          </a:xfrm>
        </p:grpSpPr>
        <p:sp>
          <p:nvSpPr>
            <p:cNvPr id="5" name="AutoShape 3"/>
            <p:cNvSpPr>
              <a:spLocks noChangeArrowheads="1"/>
            </p:cNvSpPr>
            <p:nvPr/>
          </p:nvSpPr>
          <p:spPr bwMode="gray">
            <a:xfrm>
              <a:off x="1395" y="1340"/>
              <a:ext cx="3124" cy="1021"/>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6" name="Text Box 4"/>
            <p:cNvSpPr txBox="1">
              <a:spLocks noChangeArrowheads="1"/>
            </p:cNvSpPr>
            <p:nvPr/>
          </p:nvSpPr>
          <p:spPr bwMode="gray">
            <a:xfrm>
              <a:off x="1530" y="1400"/>
              <a:ext cx="2891"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4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Календарний </a:t>
              </a:r>
              <a:r>
                <a:rPr lang="uk-UA" altLang="ru-RU" sz="1600" kern="0" dirty="0">
                  <a:latin typeface="Times New Roman" panose="02020603050405020304" pitchFamily="18" charset="0"/>
                </a:rPr>
                <a:t>план підготовки та проведення зовнішнього незалежного оцінювання результатів навчання, здобутих на основі повної загальної середньої освіти, затверджений наказом Міністерства освіти і науки України від </a:t>
              </a:r>
              <a:r>
                <a:rPr lang="uk-UA" altLang="ru-RU" sz="1600" kern="0" dirty="0" smtClean="0">
                  <a:latin typeface="Times New Roman" panose="02020603050405020304" pitchFamily="18" charset="0"/>
                </a:rPr>
                <a:t>19.07.2019  </a:t>
              </a:r>
              <a:r>
                <a:rPr lang="uk-UA" altLang="ru-RU" sz="1600" kern="0" dirty="0">
                  <a:latin typeface="Times New Roman" panose="02020603050405020304" pitchFamily="18" charset="0"/>
                </a:rPr>
                <a:t>№ </a:t>
              </a:r>
              <a:r>
                <a:rPr lang="uk-UA" altLang="ru-RU" sz="1600" kern="0" dirty="0" smtClean="0">
                  <a:latin typeface="Times New Roman" panose="02020603050405020304" pitchFamily="18" charset="0"/>
                </a:rPr>
                <a:t>947 </a:t>
              </a:r>
              <a:r>
                <a:rPr lang="uk-UA" altLang="ru-RU" sz="1600" kern="0" dirty="0">
                  <a:latin typeface="Times New Roman" panose="02020603050405020304" pitchFamily="18" charset="0"/>
                </a:rPr>
                <a:t>«Про підготовку та проведення в </a:t>
              </a:r>
              <a:r>
                <a:rPr lang="uk-UA" altLang="ru-RU" sz="1600" kern="0" dirty="0" smtClean="0">
                  <a:latin typeface="Times New Roman" panose="02020603050405020304" pitchFamily="18" charset="0"/>
                </a:rPr>
                <a:t>2020 </a:t>
              </a:r>
              <a:r>
                <a:rPr lang="uk-UA" altLang="ru-RU" sz="1600" kern="0" dirty="0">
                  <a:latin typeface="Times New Roman" panose="02020603050405020304" pitchFamily="18" charset="0"/>
                </a:rPr>
                <a:t>році зовнішнього незалежного оцінювання результатів навчання, здобутих на основі повної загальної середньої освіти»</a:t>
              </a:r>
            </a:p>
            <a:p>
              <a:r>
                <a:rPr lang="uk-UA" sz="2000" dirty="0" smtClean="0">
                  <a:solidFill>
                    <a:srgbClr val="000000"/>
                  </a:solidFill>
                </a:rPr>
                <a:t> </a:t>
              </a:r>
              <a:endParaRPr lang="en-US" sz="2000" dirty="0">
                <a:solidFill>
                  <a:srgbClr val="000000"/>
                </a:solidFill>
              </a:endParaRPr>
            </a:p>
          </p:txBody>
        </p:sp>
        <p:grpSp>
          <p:nvGrpSpPr>
            <p:cNvPr id="7" name="Group 55"/>
            <p:cNvGrpSpPr>
              <a:grpSpLocks/>
            </p:cNvGrpSpPr>
            <p:nvPr/>
          </p:nvGrpSpPr>
          <p:grpSpPr bwMode="auto">
            <a:xfrm>
              <a:off x="1269" y="1324"/>
              <a:ext cx="266" cy="298"/>
              <a:chOff x="1415" y="1276"/>
              <a:chExt cx="266" cy="298"/>
            </a:xfrm>
          </p:grpSpPr>
          <p:grpSp>
            <p:nvGrpSpPr>
              <p:cNvPr id="8" name="Group 56"/>
              <p:cNvGrpSpPr>
                <a:grpSpLocks/>
              </p:cNvGrpSpPr>
              <p:nvPr/>
            </p:nvGrpSpPr>
            <p:grpSpPr bwMode="auto">
              <a:xfrm>
                <a:off x="1415" y="1276"/>
                <a:ext cx="266" cy="298"/>
                <a:chOff x="1415" y="1276"/>
                <a:chExt cx="266" cy="298"/>
              </a:xfrm>
            </p:grpSpPr>
            <p:pic>
              <p:nvPicPr>
                <p:cNvPr id="10" name="Picture 5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2"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3" name="Picture 6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grpSp>
        <p:nvGrpSpPr>
          <p:cNvPr id="14" name="Group 93"/>
          <p:cNvGrpSpPr>
            <a:grpSpLocks/>
          </p:cNvGrpSpPr>
          <p:nvPr/>
        </p:nvGrpSpPr>
        <p:grpSpPr bwMode="auto">
          <a:xfrm>
            <a:off x="229166" y="3494482"/>
            <a:ext cx="8539355" cy="1262820"/>
            <a:chOff x="975" y="1582"/>
            <a:chExt cx="3735" cy="753"/>
          </a:xfrm>
        </p:grpSpPr>
        <p:sp>
          <p:nvSpPr>
            <p:cNvPr id="15" name="AutoShape 13"/>
            <p:cNvSpPr>
              <a:spLocks noChangeArrowheads="1"/>
            </p:cNvSpPr>
            <p:nvPr/>
          </p:nvSpPr>
          <p:spPr bwMode="gray">
            <a:xfrm>
              <a:off x="1020" y="1582"/>
              <a:ext cx="3690" cy="75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dirty="0"/>
            </a:p>
          </p:txBody>
        </p:sp>
        <p:sp>
          <p:nvSpPr>
            <p:cNvPr id="16" name="Text Box 21"/>
            <p:cNvSpPr txBox="1">
              <a:spLocks noChangeArrowheads="1"/>
            </p:cNvSpPr>
            <p:nvPr/>
          </p:nvSpPr>
          <p:spPr bwMode="gray">
            <a:xfrm>
              <a:off x="1537" y="1839"/>
              <a:ext cx="263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uk-UA" sz="2000" dirty="0" smtClean="0">
                  <a:solidFill>
                    <a:srgbClr val="000000"/>
                  </a:solidFill>
                </a:rPr>
                <a:t> </a:t>
              </a:r>
              <a:endParaRPr lang="en-US" sz="2000" dirty="0">
                <a:solidFill>
                  <a:srgbClr val="000000"/>
                </a:solidFill>
              </a:endParaRPr>
            </a:p>
          </p:txBody>
        </p:sp>
        <p:grpSp>
          <p:nvGrpSpPr>
            <p:cNvPr id="17" name="Group 62"/>
            <p:cNvGrpSpPr>
              <a:grpSpLocks/>
            </p:cNvGrpSpPr>
            <p:nvPr/>
          </p:nvGrpSpPr>
          <p:grpSpPr bwMode="auto">
            <a:xfrm>
              <a:off x="975" y="1582"/>
              <a:ext cx="499" cy="347"/>
              <a:chOff x="1121" y="1534"/>
              <a:chExt cx="499" cy="347"/>
            </a:xfrm>
          </p:grpSpPr>
          <p:grpSp>
            <p:nvGrpSpPr>
              <p:cNvPr id="18" name="Group 63"/>
              <p:cNvGrpSpPr>
                <a:grpSpLocks/>
              </p:cNvGrpSpPr>
              <p:nvPr/>
            </p:nvGrpSpPr>
            <p:grpSpPr bwMode="auto">
              <a:xfrm>
                <a:off x="1121" y="1534"/>
                <a:ext cx="499" cy="347"/>
                <a:chOff x="1122" y="1034"/>
                <a:chExt cx="499" cy="347"/>
              </a:xfrm>
            </p:grpSpPr>
            <p:pic>
              <p:nvPicPr>
                <p:cNvPr id="20" name="Picture 6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 y="1240"/>
                  <a:ext cx="230" cy="32"/>
                </a:xfrm>
                <a:prstGeom prst="rect">
                  <a:avLst/>
                </a:prstGeom>
                <a:noFill/>
                <a:extLst>
                  <a:ext uri="{909E8E84-426E-40DD-AFC4-6F175D3DCCD1}">
                    <a14:hiddenFill xmlns:a14="http://schemas.microsoft.com/office/drawing/2010/main">
                      <a:solidFill>
                        <a:srgbClr val="FFFFFF"/>
                      </a:solidFill>
                    </a14:hiddenFill>
                  </a:ext>
                </a:extLst>
              </p:spPr>
            </p:pic>
            <p:sp>
              <p:nvSpPr>
                <p:cNvPr id="21" name="Oval 65"/>
                <p:cNvSpPr>
                  <a:spLocks noChangeArrowheads="1"/>
                </p:cNvSpPr>
                <p:nvPr/>
              </p:nvSpPr>
              <p:spPr bwMode="gray">
                <a:xfrm flipH="1">
                  <a:off x="1122" y="1034"/>
                  <a:ext cx="309" cy="238"/>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3" name="Picture 6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 y="1207"/>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68"/>
              <p:cNvSpPr txBox="1">
                <a:spLocks noChangeArrowheads="1"/>
              </p:cNvSpPr>
              <p:nvPr/>
            </p:nvSpPr>
            <p:spPr bwMode="gray">
              <a:xfrm flipH="1">
                <a:off x="1144" y="1558"/>
                <a:ext cx="27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rgbClr val="FFFFFF"/>
                    </a:solidFill>
                  </a:rPr>
                  <a:t>2</a:t>
                </a:r>
                <a:endParaRPr lang="en-US" b="1" dirty="0">
                  <a:solidFill>
                    <a:srgbClr val="FFFFFF"/>
                  </a:solidFill>
                </a:endParaRPr>
              </a:p>
            </p:txBody>
          </p:sp>
        </p:grpSp>
      </p:gr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58" name="Прямокутник 57"/>
          <p:cNvSpPr/>
          <p:nvPr/>
        </p:nvSpPr>
        <p:spPr>
          <a:xfrm>
            <a:off x="914020" y="3652773"/>
            <a:ext cx="7595613" cy="830997"/>
          </a:xfrm>
          <a:prstGeom prst="rect">
            <a:avLst/>
          </a:prstGeom>
        </p:spPr>
        <p:txBody>
          <a:bodyPr wrap="square">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6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Наказ </a:t>
            </a:r>
            <a:r>
              <a:rPr lang="uk-UA" altLang="ru-RU" sz="1600" kern="0" dirty="0">
                <a:latin typeface="Times New Roman" panose="02020603050405020304" pitchFamily="18" charset="0"/>
              </a:rPr>
              <a:t>МОН України від </a:t>
            </a:r>
            <a:r>
              <a:rPr lang="uk-UA" altLang="ru-RU" sz="1600" kern="0" dirty="0" smtClean="0">
                <a:latin typeface="Times New Roman" panose="02020603050405020304" pitchFamily="18" charset="0"/>
              </a:rPr>
              <a:t>11.05.2019  </a:t>
            </a:r>
            <a:r>
              <a:rPr lang="uk-UA" altLang="ru-RU" sz="1600" kern="0" dirty="0">
                <a:latin typeface="Times New Roman" panose="02020603050405020304" pitchFamily="18" charset="0"/>
              </a:rPr>
              <a:t>№ </a:t>
            </a:r>
            <a:r>
              <a:rPr lang="uk-UA" altLang="ru-RU" sz="1600" kern="0" dirty="0" smtClean="0">
                <a:latin typeface="Times New Roman" panose="02020603050405020304" pitchFamily="18" charset="0"/>
              </a:rPr>
              <a:t>635 </a:t>
            </a:r>
            <a:r>
              <a:rPr lang="uk-UA" altLang="ru-RU" sz="1600" kern="0" dirty="0">
                <a:latin typeface="Times New Roman" panose="02020603050405020304" pitchFamily="18" charset="0"/>
              </a:rPr>
              <a:t>«Деякі питання проведення в </a:t>
            </a:r>
            <a:r>
              <a:rPr lang="uk-UA" altLang="ru-RU" sz="1600" kern="0" dirty="0" smtClean="0">
                <a:latin typeface="Times New Roman" panose="02020603050405020304" pitchFamily="18" charset="0"/>
              </a:rPr>
              <a:t>2020 році </a:t>
            </a:r>
            <a:r>
              <a:rPr lang="uk-UA" altLang="ru-RU" sz="1600" kern="0" dirty="0">
                <a:latin typeface="Times New Roman" panose="02020603050405020304" pitchFamily="18" charset="0"/>
              </a:rPr>
              <a:t>зовнішнього незалежного оцінювання результатів навчання, здобутих на основі повної загальної середньої освіти»</a:t>
            </a:r>
          </a:p>
        </p:txBody>
      </p:sp>
      <p:pic>
        <p:nvPicPr>
          <p:cNvPr id="59" name="Рисунок 58"/>
          <p:cNvPicPr>
            <a:picLocks noChangeAspect="1"/>
          </p:cNvPicPr>
          <p:nvPr/>
        </p:nvPicPr>
        <p:blipFill>
          <a:blip r:embed="rId6"/>
          <a:stretch>
            <a:fillRect/>
          </a:stretch>
        </p:blipFill>
        <p:spPr>
          <a:xfrm>
            <a:off x="279206" y="3873064"/>
            <a:ext cx="615749" cy="108578"/>
          </a:xfrm>
          <a:prstGeom prst="rect">
            <a:avLst/>
          </a:prstGeom>
        </p:spPr>
      </p:pic>
    </p:spTree>
    <p:extLst>
      <p:ext uri="{BB962C8B-B14F-4D97-AF65-F5344CB8AC3E}">
        <p14:creationId xmlns:p14="http://schemas.microsoft.com/office/powerpoint/2010/main" val="2229513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83029" y="1116949"/>
            <a:ext cx="9030690"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7" y="98869"/>
            <a:ext cx="1485367" cy="956916"/>
          </a:xfrm>
          <a:prstGeom prst="rect">
            <a:avLst/>
          </a:prstGeom>
          <a:effectLst>
            <a:outerShdw blurRad="609600" dist="12700" dir="5400000" algn="ctr" rotWithShape="0">
              <a:schemeClr val="bg1"/>
            </a:outerShdw>
          </a:effectLst>
        </p:spPr>
      </p:pic>
      <p:pic>
        <p:nvPicPr>
          <p:cNvPr id="14" name="Рисунок 13"/>
          <p:cNvPicPr>
            <a:picLocks noChangeAspect="1"/>
          </p:cNvPicPr>
          <p:nvPr/>
        </p:nvPicPr>
        <p:blipFill rotWithShape="1">
          <a:blip r:embed="rId4"/>
          <a:srcRect l="42387" t="46073" r="43877" b="19791"/>
          <a:stretch/>
        </p:blipFill>
        <p:spPr>
          <a:xfrm>
            <a:off x="2151785" y="1977524"/>
            <a:ext cx="1143546" cy="1446414"/>
          </a:xfrm>
          <a:prstGeom prst="rect">
            <a:avLst/>
          </a:prstGeom>
        </p:spPr>
      </p:pic>
      <p:pic>
        <p:nvPicPr>
          <p:cNvPr id="11" name="Рисунок 10"/>
          <p:cNvPicPr>
            <a:picLocks noChangeAspect="1"/>
          </p:cNvPicPr>
          <p:nvPr/>
        </p:nvPicPr>
        <p:blipFill rotWithShape="1">
          <a:blip r:embed="rId5"/>
          <a:srcRect l="18646" t="34096" r="58907" b="20569"/>
          <a:stretch/>
        </p:blipFill>
        <p:spPr>
          <a:xfrm>
            <a:off x="4523040" y="4446454"/>
            <a:ext cx="1446179" cy="1642159"/>
          </a:xfrm>
          <a:prstGeom prst="rect">
            <a:avLst/>
          </a:prstGeom>
        </p:spPr>
      </p:pic>
      <p:pic>
        <p:nvPicPr>
          <p:cNvPr id="12" name="Рисунок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2483" y="4465002"/>
            <a:ext cx="1721139" cy="122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Овал 17"/>
          <p:cNvSpPr/>
          <p:nvPr/>
        </p:nvSpPr>
        <p:spPr>
          <a:xfrm>
            <a:off x="1933160" y="165971"/>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Заголовок 1"/>
          <p:cNvSpPr txBox="1">
            <a:spLocks/>
          </p:cNvSpPr>
          <p:nvPr/>
        </p:nvSpPr>
        <p:spPr>
          <a:xfrm>
            <a:off x="2456597" y="374159"/>
            <a:ext cx="4653419" cy="476014"/>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lnSpcReduction="100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1" name="Прямокутник 20"/>
          <p:cNvSpPr/>
          <p:nvPr/>
        </p:nvSpPr>
        <p:spPr>
          <a:xfrm>
            <a:off x="536814" y="1128856"/>
            <a:ext cx="8492984" cy="707886"/>
          </a:xfrm>
          <a:prstGeom prst="rect">
            <a:avLst/>
          </a:prstGeom>
        </p:spPr>
        <p:txBody>
          <a:bodyPr wrap="square">
            <a:spAutoFit/>
          </a:bodyPr>
          <a:lstStyle/>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Перереєстрація</a:t>
            </a:r>
          </a:p>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03 лютого - 24 березня</a:t>
            </a:r>
            <a:endParaRPr lang="uk-UA" sz="2000" b="1" noProof="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69208" y="2198154"/>
            <a:ext cx="1889028" cy="923330"/>
          </a:xfrm>
          <a:prstGeom prst="rect">
            <a:avLst/>
          </a:prstGeom>
        </p:spPr>
        <p:txBody>
          <a:bodyPr wrap="square">
            <a:spAutoFit/>
          </a:bodyPr>
          <a:lstStyle/>
          <a:p>
            <a:pPr algn="ctr"/>
            <a:r>
              <a:rPr lang="uk-UA"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нова реєстраційна картка</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255443" y="3328682"/>
            <a:ext cx="1874666" cy="923330"/>
          </a:xfrm>
          <a:prstGeom prst="rect">
            <a:avLst/>
          </a:prstGeom>
        </p:spPr>
        <p:txBody>
          <a:bodyPr wrap="square">
            <a:spAutoFit/>
          </a:bodyPr>
          <a:lstStyle/>
          <a:p>
            <a:pPr algn="ct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копії документів, що посвідчують особу</a:t>
            </a:r>
            <a:endParaRPr lang="uk-UA" dirty="0">
              <a:latin typeface="Times New Roman" panose="02020603050405020304" pitchFamily="18" charset="0"/>
              <a:cs typeface="Times New Roman" panose="02020603050405020304" pitchFamily="18" charset="0"/>
            </a:endParaRPr>
          </a:p>
        </p:txBody>
      </p:sp>
      <p:sp>
        <p:nvSpPr>
          <p:cNvPr id="10" name="Прямокутник 9"/>
          <p:cNvSpPr/>
          <p:nvPr/>
        </p:nvSpPr>
        <p:spPr>
          <a:xfrm>
            <a:off x="302581" y="4541558"/>
            <a:ext cx="1632153" cy="646331"/>
          </a:xfrm>
          <a:prstGeom prst="rect">
            <a:avLst/>
          </a:prstGeom>
        </p:spPr>
        <p:txBody>
          <a:bodyPr wrap="square">
            <a:spAutoFit/>
          </a:bodyPr>
          <a:lstStyle/>
          <a:p>
            <a:pPr algn="ctr"/>
            <a:r>
              <a:rPr lang="uk-UA"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отриманий Сертифікат </a:t>
            </a:r>
            <a:endParaRPr lang="uk-UA" dirty="0">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4224794" y="2742816"/>
            <a:ext cx="1993155" cy="646331"/>
          </a:xfrm>
          <a:prstGeom prst="rect">
            <a:avLst/>
          </a:prstGeom>
        </p:spPr>
        <p:txBody>
          <a:bodyPr wrap="square">
            <a:spAutoFit/>
          </a:bodyPr>
          <a:lstStyle/>
          <a:p>
            <a:pPr algn="ctr"/>
            <a:r>
              <a:rPr lang="uk-UA"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відповідальний </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закладі освіти</a:t>
            </a:r>
            <a:endParaRPr lang="uk-UA" dirty="0">
              <a:latin typeface="Times New Roman" panose="02020603050405020304" pitchFamily="18" charset="0"/>
              <a:cs typeface="Times New Roman" panose="02020603050405020304" pitchFamily="18" charset="0"/>
            </a:endParaRPr>
          </a:p>
        </p:txBody>
      </p:sp>
      <p:sp>
        <p:nvSpPr>
          <p:cNvPr id="17" name="Прямокутник 16"/>
          <p:cNvSpPr/>
          <p:nvPr/>
        </p:nvSpPr>
        <p:spPr>
          <a:xfrm>
            <a:off x="4109250" y="4095670"/>
            <a:ext cx="2157646" cy="369332"/>
          </a:xfrm>
          <a:prstGeom prst="rect">
            <a:avLst/>
          </a:prstGeom>
        </p:spPr>
        <p:txBody>
          <a:bodyPr wrap="square">
            <a:spAutoFit/>
          </a:bodyPr>
          <a:lstStyle/>
          <a:p>
            <a:pPr algn="ctr"/>
            <a:r>
              <a:rPr lang="uk-UA"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новий </a:t>
            </a:r>
            <a:r>
              <a:rPr lang="uk-UA"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список </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5" name="Picture 4" descr="ÐÐ¾Ð²âÑÐ·Ð°Ð½Ðµ Ð·Ð¾Ð±ÑÐ°Ð¶ÐµÐ½Ð½Ñ"/>
          <p:cNvPicPr>
            <a:picLocks noChangeAspect="1" noChangeArrowheads="1"/>
          </p:cNvPicPr>
          <p:nvPr/>
        </p:nvPicPr>
        <p:blipFill rotWithShape="1">
          <a:blip r:embed="rId7">
            <a:extLst>
              <a:ext uri="{28A0092B-C50C-407E-A947-70E740481C1C}">
                <a14:useLocalDpi xmlns:a14="http://schemas.microsoft.com/office/drawing/2010/main" val="0"/>
              </a:ext>
            </a:extLst>
          </a:blip>
          <a:srcRect l="6180" t="14166" r="49574"/>
          <a:stretch/>
        </p:blipFill>
        <p:spPr bwMode="auto">
          <a:xfrm>
            <a:off x="2273407" y="3451625"/>
            <a:ext cx="1287553" cy="905825"/>
          </a:xfrm>
          <a:prstGeom prst="rect">
            <a:avLst/>
          </a:prstGeom>
          <a:noFill/>
          <a:extLst>
            <a:ext uri="{909E8E84-426E-40DD-AFC4-6F175D3DCCD1}">
              <a14:hiddenFill xmlns:a14="http://schemas.microsoft.com/office/drawing/2010/main">
                <a:solidFill>
                  <a:srgbClr val="FFFFFF"/>
                </a:solidFill>
              </a14:hiddenFill>
            </a:ext>
          </a:extLst>
        </p:spPr>
      </p:pic>
      <p:sp>
        <p:nvSpPr>
          <p:cNvPr id="23" name="Права фігурна дужка 22"/>
          <p:cNvSpPr/>
          <p:nvPr/>
        </p:nvSpPr>
        <p:spPr>
          <a:xfrm>
            <a:off x="3447739" y="1931201"/>
            <a:ext cx="751480" cy="3991297"/>
          </a:xfrm>
          <a:prstGeom prst="rightBrace">
            <a:avLst>
              <a:gd name="adj1" fmla="val 73099"/>
              <a:gd name="adj2" fmla="val 48896"/>
            </a:avLst>
          </a:prstGeom>
          <a:ln w="28575">
            <a:solidFill>
              <a:schemeClr val="bg2">
                <a:lumMod val="50000"/>
              </a:schemeClr>
            </a:solidFill>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4" name="Стрілка вправо 23"/>
          <p:cNvSpPr/>
          <p:nvPr/>
        </p:nvSpPr>
        <p:spPr>
          <a:xfrm>
            <a:off x="3822710" y="3714527"/>
            <a:ext cx="609165" cy="35749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Плюс 27"/>
          <p:cNvSpPr/>
          <p:nvPr/>
        </p:nvSpPr>
        <p:spPr>
          <a:xfrm>
            <a:off x="4988840" y="3576630"/>
            <a:ext cx="398651" cy="388885"/>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Плюс 30"/>
          <p:cNvSpPr/>
          <p:nvPr/>
        </p:nvSpPr>
        <p:spPr>
          <a:xfrm>
            <a:off x="927803" y="4252012"/>
            <a:ext cx="398651" cy="388885"/>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Плюс 31"/>
          <p:cNvSpPr/>
          <p:nvPr/>
        </p:nvSpPr>
        <p:spPr>
          <a:xfrm>
            <a:off x="941145" y="3076652"/>
            <a:ext cx="385309" cy="374973"/>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Права фігурна дужка 32"/>
          <p:cNvSpPr/>
          <p:nvPr/>
        </p:nvSpPr>
        <p:spPr>
          <a:xfrm>
            <a:off x="6058754" y="1785812"/>
            <a:ext cx="751480" cy="4382513"/>
          </a:xfrm>
          <a:prstGeom prst="rightBrace">
            <a:avLst>
              <a:gd name="adj1" fmla="val 73099"/>
              <a:gd name="adj2" fmla="val 48896"/>
            </a:avLst>
          </a:prstGeom>
          <a:ln w="28575">
            <a:solidFill>
              <a:schemeClr val="bg2">
                <a:lumMod val="50000"/>
              </a:schemeClr>
            </a:solidFill>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4" name="Стрілка вправо 33"/>
          <p:cNvSpPr/>
          <p:nvPr/>
        </p:nvSpPr>
        <p:spPr>
          <a:xfrm>
            <a:off x="6320504" y="3731249"/>
            <a:ext cx="695643" cy="360304"/>
          </a:xfrm>
          <a:prstGeom prst="rightArrow">
            <a:avLst>
              <a:gd name="adj1" fmla="val 56835"/>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5" name="Рисунок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099" y="3246659"/>
            <a:ext cx="1546561" cy="1159419"/>
          </a:xfrm>
          <a:prstGeom prst="rect">
            <a:avLst/>
          </a:prstGeom>
          <a:effectLst>
            <a:outerShdw blurRad="609600" dist="12700" dir="5400000" algn="ctr" rotWithShape="0">
              <a:schemeClr val="bg1"/>
            </a:outerShdw>
          </a:effectLst>
        </p:spPr>
      </p:pic>
      <p:pic>
        <p:nvPicPr>
          <p:cNvPr id="3076" name="Picture 4" descr="Ð ÐµÐ·ÑÐ»ÑÑÐ°Ñ Ð¿Ð¾ÑÑÐºÑ Ð·Ð¾Ð±ÑÐ°Ð¶ÐµÐ½Ñ Ð·Ð° Ð·Ð°Ð¿Ð¸ÑÐ¾Ð¼ &quot;ÐºÐ»Ð¸Ð¿Ð°ÑÑ Ð²ÐµÐºÑÐ¾Ñ ÑÐµÐ»Ð¾Ð²ÐµÐº Ð¾ÑÐ¿ÑÐ°Ð²Ð¸ÑÑ Ð¿Ð¸ÑÑÐ¼Ð¾ Ð¿Ð¾ÑÑÐ°&quot;"/>
          <p:cNvPicPr>
            <a:picLocks noChangeAspect="1" noChangeArrowheads="1"/>
          </p:cNvPicPr>
          <p:nvPr/>
        </p:nvPicPr>
        <p:blipFill>
          <a:blip r:embed="rId8" cstate="print">
            <a:clrChange>
              <a:clrFrom>
                <a:srgbClr val="B8E6E6"/>
              </a:clrFrom>
              <a:clrTo>
                <a:srgbClr val="B8E6E6">
                  <a:alpha val="0"/>
                </a:srgbClr>
              </a:clrTo>
            </a:clrChange>
            <a:extLst>
              <a:ext uri="{28A0092B-C50C-407E-A947-70E740481C1C}">
                <a14:useLocalDpi xmlns:a14="http://schemas.microsoft.com/office/drawing/2010/main" val="0"/>
              </a:ext>
            </a:extLst>
          </a:blip>
          <a:srcRect/>
          <a:stretch>
            <a:fillRect/>
          </a:stretch>
        </p:blipFill>
        <p:spPr bwMode="auto">
          <a:xfrm>
            <a:off x="5807270" y="2945337"/>
            <a:ext cx="1593703" cy="970404"/>
          </a:xfrm>
          <a:prstGeom prst="rect">
            <a:avLst/>
          </a:prstGeom>
          <a:noFill/>
          <a:extLst>
            <a:ext uri="{909E8E84-426E-40DD-AFC4-6F175D3DCCD1}">
              <a14:hiddenFill xmlns:a14="http://schemas.microsoft.com/office/drawing/2010/main">
                <a:solidFill>
                  <a:srgbClr val="FFFFFF"/>
                </a:solidFill>
              </a14:hiddenFill>
            </a:ext>
          </a:extLst>
        </p:spPr>
      </p:pic>
      <p:pic>
        <p:nvPicPr>
          <p:cNvPr id="37" name="Рисунок 2"/>
          <p:cNvPicPr>
            <a:picLocks noChangeAspect="1"/>
          </p:cNvPicPr>
          <p:nvPr/>
        </p:nvPicPr>
        <p:blipFill>
          <a:blip r:embed="rId9" cstate="print">
            <a:extLst>
              <a:ext uri="{28A0092B-C50C-407E-A947-70E740481C1C}">
                <a14:useLocalDpi xmlns:a14="http://schemas.microsoft.com/office/drawing/2010/main" val="0"/>
              </a:ext>
            </a:extLst>
          </a:blip>
          <a:srcRect l="20772" r="24927" b="24586"/>
          <a:stretch>
            <a:fillRect/>
          </a:stretch>
        </p:blipFill>
        <p:spPr bwMode="auto">
          <a:xfrm>
            <a:off x="1953326" y="4479646"/>
            <a:ext cx="294422" cy="4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60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54" y="5496974"/>
            <a:ext cx="1541417" cy="129216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4"/>
          <a:stretch>
            <a:fillRect/>
          </a:stretch>
        </p:blipFill>
        <p:spPr>
          <a:xfrm>
            <a:off x="117627" y="1155504"/>
            <a:ext cx="8693864" cy="5316548"/>
          </a:xfrm>
          <a:prstGeom prst="rect">
            <a:avLst/>
          </a:prstGeom>
        </p:spPr>
      </p:pic>
      <p:sp>
        <p:nvSpPr>
          <p:cNvPr id="60" name="Овал 59"/>
          <p:cNvSpPr/>
          <p:nvPr/>
        </p:nvSpPr>
        <p:spPr>
          <a:xfrm>
            <a:off x="1765880" y="241065"/>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53046" y="484543"/>
            <a:ext cx="4664174" cy="47601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835105" y="1776755"/>
            <a:ext cx="7770302" cy="707886"/>
          </a:xfrm>
          <a:prstGeom prst="rect">
            <a:avLst/>
          </a:prstGeom>
          <a:noFill/>
        </p:spPr>
        <p:txBody>
          <a:bodyPr wrap="square" rtlCol="0">
            <a:spAutoFit/>
          </a:bodyPr>
          <a:lstStyle/>
          <a:p>
            <a:pPr lvl="0" algn="ctr" fontAlgn="base">
              <a:spcBef>
                <a:spcPct val="0"/>
              </a:spcBef>
              <a:spcAft>
                <a:spcPct val="0"/>
              </a:spcAft>
              <a:buClr>
                <a:srgbClr val="0033CC"/>
              </a:buClr>
              <a:buSzPct val="95000"/>
              <a:defRPr/>
            </a:pPr>
            <a:r>
              <a:rPr lang="uk-UA" altLang="ru-RU" sz="2000" dirty="0">
                <a:solidFill>
                  <a:srgbClr val="002060"/>
                </a:solidFill>
                <a:latin typeface="Century Schoolbook" panose="02040604050505020304" pitchFamily="18" charset="0"/>
              </a:rPr>
              <a:t>З</a:t>
            </a:r>
            <a:r>
              <a:rPr lang="uk-UA" altLang="ru-RU" sz="2000" dirty="0" smtClean="0">
                <a:solidFill>
                  <a:srgbClr val="002060"/>
                </a:solidFill>
                <a:latin typeface="Century Schoolbook" panose="02040604050505020304" pitchFamily="18" charset="0"/>
              </a:rPr>
              <a:t> </a:t>
            </a:r>
            <a:r>
              <a:rPr lang="uk-UA" altLang="ru-RU" sz="2000" dirty="0">
                <a:solidFill>
                  <a:srgbClr val="002060"/>
                </a:solidFill>
                <a:latin typeface="Century Schoolbook" panose="02040604050505020304" pitchFamily="18" charset="0"/>
              </a:rPr>
              <a:t>кожного предмета </a:t>
            </a:r>
            <a:endParaRPr lang="uk-UA" altLang="ru-RU" sz="2000" dirty="0" smtClean="0">
              <a:solidFill>
                <a:srgbClr val="002060"/>
              </a:solidFill>
              <a:latin typeface="Century Schoolbook" panose="02040604050505020304" pitchFamily="18" charset="0"/>
            </a:endParaRPr>
          </a:p>
          <a:p>
            <a:pPr lvl="0" algn="ctr" fontAlgn="base">
              <a:spcBef>
                <a:spcPct val="0"/>
              </a:spcBef>
              <a:spcAft>
                <a:spcPct val="0"/>
              </a:spcAft>
              <a:buClr>
                <a:srgbClr val="0033CC"/>
              </a:buClr>
              <a:buSzPct val="95000"/>
              <a:defRPr/>
            </a:pP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буде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встановлено поріг “склав/не склав” </a:t>
            </a:r>
            <a:endParaRPr lang="ru-RU" altLang="uk-UA" sz="2000" i="1"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cs typeface="Times New Roman" panose="02020603050405020304" pitchFamily="18" charset="0"/>
            </a:endParaRPr>
          </a:p>
        </p:txBody>
      </p:sp>
      <p:sp>
        <p:nvSpPr>
          <p:cNvPr id="5" name="TextBox 4"/>
          <p:cNvSpPr txBox="1"/>
          <p:nvPr/>
        </p:nvSpPr>
        <p:spPr>
          <a:xfrm>
            <a:off x="754950" y="3045137"/>
            <a:ext cx="7611712" cy="707886"/>
          </a:xfrm>
          <a:prstGeom prst="rect">
            <a:avLst/>
          </a:prstGeom>
          <a:noFill/>
        </p:spPr>
        <p:txBody>
          <a:bodyPr wrap="square" rtlCol="0">
            <a:spAutoFit/>
          </a:bodyPr>
          <a:lstStyle/>
          <a:p>
            <a:pPr lvl="0" algn="ctr" fontAlgn="base">
              <a:spcBef>
                <a:spcPct val="0"/>
              </a:spcBef>
              <a:spcAft>
                <a:spcPct val="0"/>
              </a:spcAft>
              <a:defRPr/>
            </a:pPr>
            <a:r>
              <a:rPr lang="uk-UA" altLang="ru-RU" sz="2000" dirty="0">
                <a:solidFill>
                  <a:srgbClr val="002060"/>
                </a:solidFill>
                <a:latin typeface="Century Schoolbook" panose="02040604050505020304" pitchFamily="18" charset="0"/>
              </a:rPr>
              <a:t>Усі </a:t>
            </a:r>
            <a:r>
              <a:rPr lang="uk-UA" altLang="ru-RU" sz="2000" dirty="0" smtClean="0">
                <a:solidFill>
                  <a:srgbClr val="002060"/>
                </a:solidFill>
                <a:latin typeface="Century Schoolbook" panose="02040604050505020304" pitchFamily="18" charset="0"/>
              </a:rPr>
              <a:t>учасники, </a:t>
            </a:r>
            <a:r>
              <a:rPr lang="uk-UA" altLang="ru-RU" sz="2000" dirty="0">
                <a:solidFill>
                  <a:srgbClr val="002060"/>
                </a:solidFill>
                <a:latin typeface="Century Schoolbook" panose="02040604050505020304" pitchFamily="18" charset="0"/>
              </a:rPr>
              <a:t>які подолали поріг, </a:t>
            </a:r>
            <a:r>
              <a:rPr lang="uk-UA" altLang="ru-RU" sz="2000" dirty="0" smtClean="0">
                <a:solidFill>
                  <a:srgbClr val="002060"/>
                </a:solidFill>
                <a:latin typeface="Century Schoolbook" panose="02040604050505020304" pitchFamily="18" charset="0"/>
              </a:rPr>
              <a:t> </a:t>
            </a:r>
          </a:p>
          <a:p>
            <a:pPr lvl="0" algn="ctr" fontAlgn="base">
              <a:spcBef>
                <a:spcPct val="0"/>
              </a:spcBef>
              <a:spcAft>
                <a:spcPct val="0"/>
              </a:spcAft>
              <a:defRPr/>
            </a:pP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отримають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результат за шкалою 100</a:t>
            </a:r>
            <a:r>
              <a:rPr lang="en-US"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a:t>
            </a:r>
            <a:r>
              <a:rPr lang="en-US"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200 балів</a:t>
            </a:r>
            <a:endParaRPr lang="ru-RU"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
        <p:nvSpPr>
          <p:cNvPr id="6" name="TextBox 5"/>
          <p:cNvSpPr txBox="1"/>
          <p:nvPr/>
        </p:nvSpPr>
        <p:spPr>
          <a:xfrm>
            <a:off x="754950" y="4374274"/>
            <a:ext cx="7700614" cy="750975"/>
          </a:xfrm>
          <a:prstGeom prst="rect">
            <a:avLst/>
          </a:prstGeom>
          <a:noFill/>
        </p:spPr>
        <p:txBody>
          <a:bodyPr wrap="square" rtlCol="0">
            <a:spAutoFit/>
          </a:bodyPr>
          <a:lstStyle/>
          <a:p>
            <a:pPr algn="ctr">
              <a:lnSpc>
                <a:spcPct val="107000"/>
              </a:lnSpc>
              <a:spcBef>
                <a:spcPct val="0"/>
              </a:spcBef>
              <a:spcAft>
                <a:spcPts val="800"/>
              </a:spcAft>
            </a:pPr>
            <a:r>
              <a:rPr lang="uk-UA" altLang="ru-RU" sz="2000" dirty="0">
                <a:solidFill>
                  <a:srgbClr val="002060"/>
                </a:solidFill>
                <a:latin typeface="Century Schoolbook" panose="02040604050505020304" pitchFamily="18" charset="0"/>
              </a:rPr>
              <a:t>Для сертифікаційних робіт з </a:t>
            </a:r>
            <a:r>
              <a:rPr lang="uk-UA" altLang="ru-RU" sz="2000" dirty="0">
                <a:solidFill>
                  <a:schemeClr val="accent5">
                    <a:lumMod val="50000"/>
                  </a:schemeClr>
                </a:solidFill>
                <a:latin typeface="Century Schoolbook" panose="02040604050505020304" pitchFamily="18" charset="0"/>
              </a:rPr>
              <a:t>різних предметів</a:t>
            </a:r>
            <a:r>
              <a:rPr lang="uk-UA" altLang="ru-RU" sz="2000" i="1" dirty="0">
                <a:solidFill>
                  <a:schemeClr val="accent5">
                    <a:lumMod val="50000"/>
                  </a:schemeClr>
                </a:solidFill>
                <a:latin typeface="Century Schoolbook" panose="02040604050505020304" pitchFamily="18" charset="0"/>
              </a:rPr>
              <a:t> </a:t>
            </a:r>
            <a:r>
              <a:rPr lang="uk-UA" altLang="ru-RU" sz="2000" dirty="0">
                <a:solidFill>
                  <a:srgbClr val="002060"/>
                </a:solidFill>
                <a:latin typeface="Century Schoolbook" panose="02040604050505020304" pitchFamily="18" charset="0"/>
              </a:rPr>
              <a:t>поріг</a:t>
            </a:r>
            <a:r>
              <a:rPr lang="uk-UA" altLang="ru-RU" sz="2000" dirty="0">
                <a:latin typeface="Century Schoolbook" panose="02040604050505020304" pitchFamily="18" charset="0"/>
              </a:rPr>
              <a:t> </a:t>
            </a:r>
            <a:r>
              <a:rPr lang="uk-UA" altLang="ru-RU" sz="2000" i="1" dirty="0">
                <a:solidFill>
                  <a:srgbClr val="C35F0D"/>
                </a:solidFill>
                <a:effectLst>
                  <a:outerShdw blurRad="38100" dist="38100" dir="2700000" algn="tl">
                    <a:srgbClr val="000000">
                      <a:alpha val="43137"/>
                    </a:srgbClr>
                  </a:outerShdw>
                </a:effectLst>
                <a:latin typeface="Century Schoolbook" panose="02040604050505020304" pitchFamily="18" charset="0"/>
              </a:rPr>
              <a:t>“</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склав/не склав”  </a:t>
            </a: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буде різний</a:t>
            </a:r>
            <a:endParaRPr lang="uk-UA" altLang="uk-UA" sz="2000" i="1" dirty="0">
              <a:solidFill>
                <a:srgbClr val="C00000"/>
              </a:solidFill>
              <a:effectLst>
                <a:outerShdw blurRad="38100" dist="38100" dir="2700000" algn="tl">
                  <a:srgbClr val="000000">
                    <a:alpha val="43137"/>
                  </a:srgbClr>
                </a:outerShdw>
              </a:effectLst>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6">
            <a:clrChange>
              <a:clrFrom>
                <a:srgbClr val="FFFFFF"/>
              </a:clrFrom>
              <a:clrTo>
                <a:srgbClr val="FFFFFF">
                  <a:alpha val="0"/>
                </a:srgbClr>
              </a:clrTo>
            </a:clrChange>
          </a:blip>
          <a:stretch>
            <a:fillRect/>
          </a:stretch>
        </p:blipFill>
        <p:spPr>
          <a:xfrm>
            <a:off x="2502568" y="1451102"/>
            <a:ext cx="871417" cy="710044"/>
          </a:xfrm>
          <a:prstGeom prst="rect">
            <a:avLst/>
          </a:prstGeom>
        </p:spPr>
      </p:pic>
      <p:pic>
        <p:nvPicPr>
          <p:cNvPr id="9" name="Рисунок 8"/>
          <p:cNvPicPr>
            <a:picLocks noChangeAspect="1"/>
          </p:cNvPicPr>
          <p:nvPr/>
        </p:nvPicPr>
        <p:blipFill>
          <a:blip r:embed="rId7"/>
          <a:stretch>
            <a:fillRect/>
          </a:stretch>
        </p:blipFill>
        <p:spPr>
          <a:xfrm>
            <a:off x="1613169" y="2662467"/>
            <a:ext cx="889399" cy="728195"/>
          </a:xfrm>
          <a:prstGeom prst="rect">
            <a:avLst/>
          </a:prstGeom>
        </p:spPr>
      </p:pic>
      <p:pic>
        <p:nvPicPr>
          <p:cNvPr id="10" name="Рисунок 9"/>
          <p:cNvPicPr>
            <a:picLocks noChangeAspect="1"/>
          </p:cNvPicPr>
          <p:nvPr/>
        </p:nvPicPr>
        <p:blipFill>
          <a:blip r:embed="rId7"/>
          <a:stretch>
            <a:fillRect/>
          </a:stretch>
        </p:blipFill>
        <p:spPr>
          <a:xfrm>
            <a:off x="699938" y="4025889"/>
            <a:ext cx="913231" cy="747707"/>
          </a:xfrm>
          <a:prstGeom prst="rect">
            <a:avLst/>
          </a:prstGeom>
        </p:spPr>
      </p:pic>
    </p:spTree>
    <p:extLst>
      <p:ext uri="{BB962C8B-B14F-4D97-AF65-F5344CB8AC3E}">
        <p14:creationId xmlns:p14="http://schemas.microsoft.com/office/powerpoint/2010/main" val="1120709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954" y="5496974"/>
            <a:ext cx="1541417" cy="1292161"/>
          </a:xfrm>
          <a:prstGeom prst="rect">
            <a:avLst/>
          </a:prstGeom>
        </p:spPr>
      </p:pic>
      <p:pic>
        <p:nvPicPr>
          <p:cNvPr id="36" name="Рисунок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5"/>
          <a:stretch>
            <a:fillRect/>
          </a:stretch>
        </p:blipFill>
        <p:spPr>
          <a:xfrm>
            <a:off x="166835" y="1155504"/>
            <a:ext cx="8750989" cy="5316548"/>
          </a:xfrm>
          <a:prstGeom prst="rect">
            <a:avLst/>
          </a:prstGeom>
        </p:spPr>
      </p:pic>
      <p:sp>
        <p:nvSpPr>
          <p:cNvPr id="60" name="Овал 59"/>
          <p:cNvSpPr/>
          <p:nvPr/>
        </p:nvSpPr>
        <p:spPr>
          <a:xfrm>
            <a:off x="1765880" y="241065"/>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53046" y="484543"/>
            <a:ext cx="4664174" cy="47601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6"/>
          <a:stretch>
            <a:fillRect/>
          </a:stretch>
        </p:blipFill>
        <p:spPr>
          <a:xfrm>
            <a:off x="126730" y="173758"/>
            <a:ext cx="1486439" cy="899015"/>
          </a:xfrm>
          <a:prstGeom prst="rect">
            <a:avLst/>
          </a:prstGeom>
        </p:spPr>
      </p:pic>
      <p:sp>
        <p:nvSpPr>
          <p:cNvPr id="7" name="TextBox 6"/>
          <p:cNvSpPr txBox="1"/>
          <p:nvPr/>
        </p:nvSpPr>
        <p:spPr>
          <a:xfrm>
            <a:off x="906859" y="3224630"/>
            <a:ext cx="8067572" cy="2031325"/>
          </a:xfrm>
          <a:prstGeom prst="rect">
            <a:avLst/>
          </a:prstGeom>
          <a:noFill/>
        </p:spPr>
        <p:txBody>
          <a:bodyPr wrap="square" rtlCol="0">
            <a:spAutoFit/>
          </a:bodyPr>
          <a:lstStyle/>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12.06.2020  </a:t>
            </a:r>
            <a:r>
              <a:rPr lang="uk-UA" altLang="ru-RU" sz="2400" dirty="0" smtClean="0">
                <a:solidFill>
                  <a:srgbClr val="002060"/>
                </a:solidFill>
                <a:latin typeface="Century Schoolbook" panose="02040604050505020304" pitchFamily="18" charset="0"/>
                <a:cs typeface="Times New Roman" panose="02020603050405020304" pitchFamily="18" charset="0"/>
              </a:rPr>
              <a:t>з математики, фізики                                  </a:t>
            </a:r>
          </a:p>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20.06.2020  </a:t>
            </a:r>
            <a:r>
              <a:rPr lang="uk-UA" altLang="ru-RU" sz="2400" dirty="0" smtClean="0">
                <a:solidFill>
                  <a:srgbClr val="002060"/>
                </a:solidFill>
                <a:latin typeface="Century Schoolbook" panose="02040604050505020304" pitchFamily="18" charset="0"/>
                <a:cs typeface="Times New Roman" panose="02020603050405020304" pitchFamily="18" charset="0"/>
              </a:rPr>
              <a:t>з української мови і літератури,                                                                                                                                              історії України, іноземних мов </a:t>
            </a:r>
          </a:p>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24.06.2020  </a:t>
            </a:r>
            <a:r>
              <a:rPr lang="uk-UA" altLang="ru-RU" sz="2400" dirty="0" smtClean="0">
                <a:solidFill>
                  <a:srgbClr val="002060"/>
                </a:solidFill>
                <a:latin typeface="Century Schoolbook" panose="02040604050505020304" pitchFamily="18" charset="0"/>
                <a:cs typeface="Times New Roman" panose="02020603050405020304" pitchFamily="18" charset="0"/>
              </a:rPr>
              <a:t>з біології, географії, хімії</a:t>
            </a:r>
            <a:endParaRPr lang="uk-UA" altLang="ru-RU" sz="2400" dirty="0">
              <a:solidFill>
                <a:srgbClr val="002060"/>
              </a:solidFill>
              <a:latin typeface="Century Schoolbook" panose="02040604050505020304" pitchFamily="18" charset="0"/>
              <a:cs typeface="Times New Roman" panose="02020603050405020304" pitchFamily="18" charset="0"/>
            </a:endParaRPr>
          </a:p>
        </p:txBody>
      </p:sp>
      <p:sp>
        <p:nvSpPr>
          <p:cNvPr id="9" name="Округлений прямокутник 8"/>
          <p:cNvSpPr/>
          <p:nvPr/>
        </p:nvSpPr>
        <p:spPr>
          <a:xfrm>
            <a:off x="669367" y="1463949"/>
            <a:ext cx="2736946" cy="119079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defRPr/>
            </a:pPr>
            <a:r>
              <a:rPr lang="uk-UA" altLang="ru-RU" b="1" u="sng" dirty="0" smtClean="0">
                <a:solidFill>
                  <a:srgbClr val="002060"/>
                </a:solidFill>
                <a:latin typeface="Century Schoolbook" panose="02040604050505020304" pitchFamily="18" charset="0"/>
                <a:cs typeface="Times New Roman" panose="02020603050405020304" pitchFamily="18" charset="0"/>
              </a:rPr>
              <a:t>ЗНО</a:t>
            </a:r>
            <a:r>
              <a:rPr lang="en-US" altLang="ru-RU" b="1" u="sng" dirty="0" smtClean="0">
                <a:solidFill>
                  <a:srgbClr val="002060"/>
                </a:solidFill>
                <a:latin typeface="Century Schoolbook" panose="02040604050505020304" pitchFamily="18" charset="0"/>
                <a:cs typeface="Times New Roman" panose="02020603050405020304" pitchFamily="18" charset="0"/>
              </a:rPr>
              <a:t>/</a:t>
            </a:r>
            <a:r>
              <a:rPr lang="uk-UA" altLang="ru-RU" b="1" u="sng" dirty="0" smtClean="0">
                <a:solidFill>
                  <a:srgbClr val="002060"/>
                </a:solidFill>
                <a:latin typeface="Century Schoolbook" panose="02040604050505020304" pitchFamily="18" charset="0"/>
                <a:cs typeface="Times New Roman" panose="02020603050405020304" pitchFamily="18" charset="0"/>
              </a:rPr>
              <a:t>ДПА </a:t>
            </a:r>
            <a:r>
              <a:rPr lang="uk-UA" altLang="ru-RU" dirty="0" smtClean="0">
                <a:solidFill>
                  <a:srgbClr val="002060"/>
                </a:solidFill>
                <a:latin typeface="Century Schoolbook" panose="02040604050505020304" pitchFamily="18" charset="0"/>
                <a:cs typeface="Times New Roman" panose="02020603050405020304" pitchFamily="18" charset="0"/>
              </a:rPr>
              <a:t>на </a:t>
            </a:r>
            <a:r>
              <a:rPr lang="uk-UA" altLang="ru-RU" dirty="0">
                <a:solidFill>
                  <a:srgbClr val="002060"/>
                </a:solidFill>
                <a:latin typeface="Century Schoolbook" panose="02040604050505020304" pitchFamily="18" charset="0"/>
                <a:cs typeface="Times New Roman" panose="02020603050405020304" pitchFamily="18" charset="0"/>
              </a:rPr>
              <a:t>інформаційних сторінках </a:t>
            </a:r>
            <a:r>
              <a:rPr lang="uk-UA" altLang="ru-RU" dirty="0" smtClean="0">
                <a:solidFill>
                  <a:srgbClr val="002060"/>
                </a:solidFill>
                <a:latin typeface="Century Schoolbook" panose="02040604050505020304" pitchFamily="18" charset="0"/>
                <a:cs typeface="Times New Roman" panose="02020603050405020304" pitchFamily="18" charset="0"/>
              </a:rPr>
              <a:t>учасників</a:t>
            </a:r>
            <a:endParaRPr lang="uk-UA" altLang="ru-RU" dirty="0">
              <a:solidFill>
                <a:srgbClr val="002060"/>
              </a:solidFill>
              <a:latin typeface="Century Schoolbook" panose="02040604050505020304" pitchFamily="18" charset="0"/>
              <a:cs typeface="Times New Roman" panose="02020603050405020304" pitchFamily="18" charset="0"/>
            </a:endParaRPr>
          </a:p>
        </p:txBody>
      </p:sp>
      <p:sp>
        <p:nvSpPr>
          <p:cNvPr id="10" name="Округлений прямокутник 9"/>
          <p:cNvSpPr/>
          <p:nvPr/>
        </p:nvSpPr>
        <p:spPr>
          <a:xfrm>
            <a:off x="6036240" y="1463949"/>
            <a:ext cx="2701158" cy="12214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defRPr/>
            </a:pPr>
            <a:r>
              <a:rPr lang="uk-UA" altLang="ru-RU" b="1" u="sng" dirty="0">
                <a:solidFill>
                  <a:srgbClr val="002060"/>
                </a:solidFill>
                <a:latin typeface="Century Schoolbook" panose="02040604050505020304" pitchFamily="18" charset="0"/>
                <a:cs typeface="Times New Roman" panose="02020603050405020304" pitchFamily="18" charset="0"/>
              </a:rPr>
              <a:t>ДПА </a:t>
            </a:r>
            <a:r>
              <a:rPr lang="uk-UA" altLang="ru-RU" dirty="0">
                <a:solidFill>
                  <a:srgbClr val="002060"/>
                </a:solidFill>
                <a:latin typeface="Century Schoolbook" panose="02040604050505020304" pitchFamily="18" charset="0"/>
                <a:cs typeface="Times New Roman" panose="02020603050405020304" pitchFamily="18" charset="0"/>
              </a:rPr>
              <a:t>в електронному варіанті на сторінках закладів </a:t>
            </a:r>
            <a:r>
              <a:rPr lang="uk-UA" altLang="ru-RU" dirty="0" smtClean="0">
                <a:solidFill>
                  <a:srgbClr val="002060"/>
                </a:solidFill>
                <a:latin typeface="Century Schoolbook" panose="02040604050505020304" pitchFamily="18" charset="0"/>
                <a:cs typeface="Times New Roman" panose="02020603050405020304" pitchFamily="18" charset="0"/>
              </a:rPr>
              <a:t>освіти</a:t>
            </a:r>
            <a:endParaRPr lang="uk-UA" altLang="ru-RU" dirty="0">
              <a:solidFill>
                <a:srgbClr val="002060"/>
              </a:solidFill>
              <a:latin typeface="Century Schoolbook" panose="02040604050505020304" pitchFamily="18" charset="0"/>
              <a:cs typeface="Times New Roman" panose="02020603050405020304" pitchFamily="18" charset="0"/>
            </a:endParaRPr>
          </a:p>
        </p:txBody>
      </p:sp>
      <p:sp>
        <p:nvSpPr>
          <p:cNvPr id="11" name="Прямокутник 10"/>
          <p:cNvSpPr/>
          <p:nvPr/>
        </p:nvSpPr>
        <p:spPr>
          <a:xfrm>
            <a:off x="3662462" y="1874996"/>
            <a:ext cx="2282666" cy="400110"/>
          </a:xfrm>
          <a:prstGeom prst="rect">
            <a:avLst/>
          </a:prstGeom>
        </p:spPr>
        <p:txBody>
          <a:bodyPr wrap="square">
            <a:spAutoFit/>
          </a:bodyPr>
          <a:lstStyle/>
          <a:p>
            <a:r>
              <a:rPr lang="uk-UA" altLang="ru-RU" sz="2000" b="1" u="sng" dirty="0" smtClean="0">
                <a:solidFill>
                  <a:srgbClr val="002060"/>
                </a:solidFill>
                <a:latin typeface="Century Schoolbook" panose="02040604050505020304" pitchFamily="18" charset="0"/>
                <a:cs typeface="Times New Roman" panose="02020603050405020304" pitchFamily="18" charset="0"/>
              </a:rPr>
              <a:t>РЕЗУЛЬТАТИ</a:t>
            </a:r>
            <a:endParaRPr lang="uk-UA" sz="2000" dirty="0"/>
          </a:p>
        </p:txBody>
      </p:sp>
    </p:spTree>
    <p:extLst>
      <p:ext uri="{BB962C8B-B14F-4D97-AF65-F5344CB8AC3E}">
        <p14:creationId xmlns:p14="http://schemas.microsoft.com/office/powerpoint/2010/main" val="2632718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3"/>
          <a:stretch>
            <a:fillRect/>
          </a:stretch>
        </p:blipFill>
        <p:spPr>
          <a:xfrm>
            <a:off x="144278" y="1125644"/>
            <a:ext cx="8524710" cy="5203903"/>
          </a:xfrm>
          <a:prstGeom prst="rect">
            <a:avLst/>
          </a:prstGeom>
        </p:spPr>
      </p:pic>
      <p:sp>
        <p:nvSpPr>
          <p:cNvPr id="60" name="Овал 59"/>
          <p:cNvSpPr/>
          <p:nvPr/>
        </p:nvSpPr>
        <p:spPr>
          <a:xfrm>
            <a:off x="1757447" y="85066"/>
            <a:ext cx="5962702" cy="1006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45274" y="350728"/>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uk-UA" sz="3200" dirty="0" smtClean="0">
                <a:solidFill>
                  <a:srgbClr val="7030A0"/>
                </a:solidFill>
                <a:latin typeface="Century Schoolbook" panose="02040604050505020304" pitchFamily="18" charset="0"/>
              </a:rPr>
              <a:t>У день проходження ЗНО</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TextBox 2"/>
          <p:cNvSpPr txBox="1"/>
          <p:nvPr/>
        </p:nvSpPr>
        <p:spPr>
          <a:xfrm>
            <a:off x="144279" y="1218453"/>
            <a:ext cx="8609010" cy="2616101"/>
          </a:xfrm>
          <a:prstGeom prst="rect">
            <a:avLst/>
          </a:prstGeom>
          <a:noFill/>
        </p:spPr>
        <p:txBody>
          <a:bodyPr wrap="square" rtlCol="0">
            <a:spAutoFit/>
          </a:bodyPr>
          <a:lstStyle/>
          <a:p>
            <a:pPr marL="461963" indent="-285750">
              <a:lnSpc>
                <a:spcPct val="80000"/>
              </a:lnSpc>
              <a:spcBef>
                <a:spcPct val="30000"/>
              </a:spcBef>
              <a:spcAft>
                <a:spcPct val="30000"/>
              </a:spcAft>
              <a:buClr>
                <a:srgbClr val="2C16CC"/>
              </a:buClr>
              <a:buFont typeface="Wingdings" panose="05000000000000000000" pitchFamily="2" charset="2"/>
              <a:buChar char="v"/>
              <a:tabLst>
                <a:tab pos="519113" algn="l"/>
              </a:tabLst>
              <a:defRPr/>
            </a:pPr>
            <a:r>
              <a:rPr lang="uk-UA" altLang="ru-RU" kern="0" dirty="0">
                <a:solidFill>
                  <a:srgbClr val="FF0000"/>
                </a:solidFill>
                <a:effectLst>
                  <a:outerShdw blurRad="38100" dist="38100" dir="2700000" algn="tl">
                    <a:srgbClr val="000000">
                      <a:alpha val="43137"/>
                    </a:srgbClr>
                  </a:outerShdw>
                </a:effectLst>
                <a:latin typeface="Century Schoolbook" panose="02040604050505020304" pitchFamily="18" charset="0"/>
              </a:rPr>
              <a:t>НЕ ЗАПІЗНЮВАТИСЯ </a:t>
            </a:r>
            <a:endParaRPr lang="uk-UA" altLang="ru-RU" i="1" kern="0" dirty="0">
              <a:effectLst>
                <a:outerShdw blurRad="38100" dist="38100" dir="2700000" algn="tl">
                  <a:srgbClr val="000000">
                    <a:alpha val="43137"/>
                  </a:srgbClr>
                </a:outerShdw>
              </a:effectLst>
              <a:latin typeface="Century Schoolbook" panose="02040604050505020304" pitchFamily="18" charset="0"/>
            </a:endParaRPr>
          </a:p>
          <a:p>
            <a:pPr marL="461963" indent="-285750">
              <a:lnSpc>
                <a:spcPct val="80000"/>
              </a:lnSpc>
              <a:spcBef>
                <a:spcPct val="30000"/>
              </a:spcBef>
              <a:spcAft>
                <a:spcPct val="30000"/>
              </a:spcAft>
              <a:buClr>
                <a:srgbClr val="2C16CC"/>
              </a:buClr>
              <a:buFont typeface="Wingdings" panose="05000000000000000000" pitchFamily="2" charset="2"/>
              <a:buChar char="v"/>
              <a:tabLst>
                <a:tab pos="519113" algn="l"/>
              </a:tabLst>
              <a:defRPr/>
            </a:pPr>
            <a:r>
              <a:rPr lang="uk-UA" altLang="ru-RU" sz="1400" kern="0" dirty="0">
                <a:latin typeface="Century Schoolbook" panose="02040604050505020304" pitchFamily="18" charset="0"/>
              </a:rPr>
              <a:t> </a:t>
            </a:r>
            <a:r>
              <a:rPr lang="uk-UA" altLang="ru-RU" kern="0" dirty="0">
                <a:solidFill>
                  <a:srgbClr val="002060"/>
                </a:solidFill>
                <a:latin typeface="Century Schoolbook" panose="02040604050505020304" pitchFamily="18" charset="0"/>
              </a:rPr>
              <a:t>На вході до пункту ЗНО </a:t>
            </a:r>
            <a:r>
              <a:rPr lang="uk-UA" altLang="ru-RU" sz="1700" kern="0" dirty="0">
                <a:solidFill>
                  <a:srgbClr val="FF0000"/>
                </a:solidFill>
                <a:effectLst>
                  <a:outerShdw blurRad="38100" dist="38100" dir="2700000" algn="tl">
                    <a:srgbClr val="000000">
                      <a:alpha val="43137"/>
                    </a:srgbClr>
                  </a:outerShdw>
                </a:effectLst>
                <a:latin typeface="Century Schoolbook" panose="02040604050505020304" pitchFamily="18" charset="0"/>
              </a:rPr>
              <a:t>пред’явити такі документи</a:t>
            </a:r>
            <a:r>
              <a:rPr lang="uk-UA" altLang="ru-RU" sz="1700" kern="0" dirty="0">
                <a:latin typeface="Century Schoolbook" panose="02040604050505020304" pitchFamily="18" charset="0"/>
              </a:rPr>
              <a:t>:</a:t>
            </a:r>
            <a:endParaRPr lang="uk-UA" altLang="ru-RU" sz="1700" u="sng" kern="0" dirty="0">
              <a:latin typeface="Century Schoolbook" panose="02040604050505020304" pitchFamily="18" charset="0"/>
            </a:endParaRP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FF33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Сертифікат</a:t>
            </a:r>
            <a:r>
              <a:rPr lang="uk-UA" altLang="ru-RU" i="1" kern="0" dirty="0">
                <a:solidFill>
                  <a:srgbClr val="000099"/>
                </a:solidFill>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зовнішнього незалежного оцінювання (оригінал)</a:t>
            </a:r>
            <a:r>
              <a:rPr lang="uk-UA" altLang="ru-RU" i="1" u="sng" kern="0" dirty="0">
                <a:solidFill>
                  <a:srgbClr val="002060"/>
                </a:solidFill>
                <a:latin typeface="Century Schoolbook" panose="02040604050505020304" pitchFamily="18" charset="0"/>
                <a:cs typeface="Times New Roman" panose="02020603050405020304" pitchFamily="18" charset="0"/>
              </a:rPr>
              <a:t> </a:t>
            </a: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FF33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Паспорт</a:t>
            </a:r>
            <a:r>
              <a:rPr lang="uk-UA" altLang="ru-RU" i="1" kern="0" dirty="0">
                <a:solidFill>
                  <a:srgbClr val="000099"/>
                </a:solidFill>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або</a:t>
            </a:r>
            <a:r>
              <a:rPr lang="uk-UA" altLang="ru-RU" i="1" kern="0" dirty="0">
                <a:latin typeface="Century Schoolbook" panose="02040604050505020304" pitchFamily="18" charset="0"/>
                <a:cs typeface="Times New Roman" panose="02020603050405020304" pitchFamily="18" charset="0"/>
              </a:rPr>
              <a:t> </a:t>
            </a:r>
            <a:r>
              <a:rPr lang="uk-UA" altLang="ru-RU" i="1" kern="0" dirty="0">
                <a:solidFill>
                  <a:srgbClr val="000099"/>
                </a:solidFill>
                <a:latin typeface="Century Schoolbook" panose="02040604050505020304" pitchFamily="18" charset="0"/>
                <a:cs typeface="Times New Roman" panose="02020603050405020304" pitchFamily="18" charset="0"/>
              </a:rPr>
              <a:t>інший документ,</a:t>
            </a:r>
            <a:r>
              <a:rPr lang="uk-UA" altLang="ru-RU" i="1" kern="0" dirty="0">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серія та номер якого зазначені в Сертифікаті (оригінал)</a:t>
            </a: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000099"/>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Запрошення - перепустку</a:t>
            </a:r>
            <a:r>
              <a:rPr lang="uk-UA" altLang="ru-RU" i="1" kern="0" dirty="0">
                <a:solidFill>
                  <a:srgbClr val="000099"/>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для участі в ЗНО </a:t>
            </a:r>
            <a:r>
              <a:rPr lang="uk-UA" altLang="ru-RU" i="1" kern="0" dirty="0">
                <a:latin typeface="Century Schoolbook" panose="02040604050505020304" pitchFamily="18" charset="0"/>
                <a:cs typeface="Times New Roman" panose="02020603050405020304" pitchFamily="18" charset="0"/>
              </a:rPr>
              <a:t/>
            </a:r>
            <a:br>
              <a:rPr lang="uk-UA" altLang="ru-RU" i="1" kern="0" dirty="0">
                <a:latin typeface="Century Schoolbook" panose="02040604050505020304" pitchFamily="18" charset="0"/>
                <a:cs typeface="Times New Roman" panose="02020603050405020304" pitchFamily="18" charset="0"/>
              </a:rPr>
            </a:br>
            <a:r>
              <a:rPr lang="uk-UA" altLang="ru-RU" kern="0" dirty="0">
                <a:solidFill>
                  <a:srgbClr val="002060"/>
                </a:solidFill>
                <a:latin typeface="Century Schoolbook" panose="02040604050505020304" pitchFamily="18" charset="0"/>
                <a:cs typeface="Times New Roman" panose="02020603050405020304" pitchFamily="18" charset="0"/>
              </a:rPr>
              <a:t>(</a:t>
            </a:r>
            <a:r>
              <a:rPr lang="uk-UA" altLang="ru-RU" kern="0" dirty="0">
                <a:solidFill>
                  <a:srgbClr val="C000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до </a:t>
            </a:r>
            <a:r>
              <a:rPr lang="uk-UA" altLang="ru-RU" kern="0" dirty="0" smtClean="0">
                <a:solidFill>
                  <a:srgbClr val="C000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30.04.20 </a:t>
            </a:r>
            <a:r>
              <a:rPr lang="uk-UA" altLang="ru-RU" kern="0" dirty="0">
                <a:solidFill>
                  <a:srgbClr val="002060"/>
                </a:solidFill>
                <a:latin typeface="Century Schoolbook" panose="02040604050505020304" pitchFamily="18" charset="0"/>
                <a:cs typeface="Times New Roman" panose="02020603050405020304" pitchFamily="18" charset="0"/>
              </a:rPr>
              <a:t>будуть розміщені на інформаційних сторінках</a:t>
            </a:r>
            <a:r>
              <a:rPr lang="uk-UA" altLang="ru-RU" i="1" kern="0" dirty="0" smtClean="0">
                <a:solidFill>
                  <a:srgbClr val="002060"/>
                </a:solidFill>
                <a:latin typeface="Century Schoolbook" panose="02040604050505020304" pitchFamily="18" charset="0"/>
                <a:cs typeface="Times New Roman" panose="02020603050405020304" pitchFamily="18" charset="0"/>
              </a:rPr>
              <a:t>)</a:t>
            </a:r>
            <a:r>
              <a:rPr lang="uk-UA" altLang="ko-KR" sz="3200" dirty="0" smtClean="0">
                <a:solidFill>
                  <a:srgbClr val="002060"/>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endParaRPr lang="ru-RU" altLang="uk-UA" sz="2000" dirty="0">
              <a:solidFill>
                <a:srgbClr val="002060"/>
              </a:solidFill>
              <a:latin typeface="Century Schoolbook" panose="02040604050505020304" pitchFamily="18" charset="0"/>
              <a:ea typeface="Gulim"/>
              <a:cs typeface="Times New Roman" panose="02020603050405020304" pitchFamily="18" charset="0"/>
            </a:endParaRPr>
          </a:p>
        </p:txBody>
      </p:sp>
      <p:graphicFrame>
        <p:nvGraphicFramePr>
          <p:cNvPr id="12" name="Group 4"/>
          <p:cNvGraphicFramePr>
            <a:graphicFrameLocks noGrp="1"/>
          </p:cNvGraphicFramePr>
          <p:nvPr>
            <p:ph sz="half" idx="4294967295"/>
            <p:extLst>
              <p:ext uri="{D42A27DB-BD31-4B8C-83A1-F6EECF244321}">
                <p14:modId xmlns:p14="http://schemas.microsoft.com/office/powerpoint/2010/main" val="897115824"/>
              </p:ext>
            </p:extLst>
          </p:nvPr>
        </p:nvGraphicFramePr>
        <p:xfrm>
          <a:off x="1193364" y="3887426"/>
          <a:ext cx="3262208" cy="2286024"/>
        </p:xfrm>
        <a:graphic>
          <a:graphicData uri="http://schemas.openxmlformats.org/drawingml/2006/table">
            <a:tbl>
              <a:tblPr/>
              <a:tblGrid>
                <a:gridCol w="3262208">
                  <a:extLst>
                    <a:ext uri="{9D8B030D-6E8A-4147-A177-3AD203B41FA5}">
                      <a16:colId xmlns:a16="http://schemas.microsoft.com/office/drawing/2014/main" xmlns="" val="20000"/>
                    </a:ext>
                  </a:extLst>
                </a:gridCol>
              </a:tblGrid>
              <a:tr h="3715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ЗАПРОШЕННЯ-ПЕРЕПУСТКА № _________</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участі в зовнішньому незалежному оцінюванні</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(Прізвище, ім</a:t>
                      </a:r>
                      <a:r>
                        <a:rPr kumimoji="0" lang="uk-UA" altLang="ru-RU" sz="700" b="0" i="1" u="none" strike="noStrike" cap="none" normalizeH="0" baseline="0" dirty="0" smtClean="0">
                          <a:ln>
                            <a:noFill/>
                          </a:ln>
                          <a:solidFill>
                            <a:schemeClr val="tx1"/>
                          </a:solidFill>
                          <a:effectLst/>
                          <a:latin typeface="Constantia" panose="02030602050306030303" pitchFamily="18" charset="0"/>
                          <a:cs typeface="Times New Roman" panose="02020603050405020304" pitchFamily="18" charset="0"/>
                        </a:rPr>
                        <a:t>’</a:t>
                      </a: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я, по батькові абітурієнта) </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  </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pic>
        <p:nvPicPr>
          <p:cNvPr id="15" name="Рисунок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745" y="3927362"/>
            <a:ext cx="2997200" cy="21320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p:nvPicPr>
        <p:blipFill>
          <a:blip r:embed="rId6" cstate="print">
            <a:lum bright="24000"/>
            <a:extLst>
              <a:ext uri="{28A0092B-C50C-407E-A947-70E740481C1C}">
                <a14:useLocalDpi xmlns:a14="http://schemas.microsoft.com/office/drawing/2010/main" val="0"/>
              </a:ext>
            </a:extLst>
          </a:blip>
          <a:srcRect/>
          <a:stretch>
            <a:fillRect/>
          </a:stretch>
        </p:blipFill>
        <p:spPr bwMode="auto">
          <a:xfrm>
            <a:off x="4115600" y="4656262"/>
            <a:ext cx="1063145" cy="1368706"/>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4"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19789" y="5389708"/>
            <a:ext cx="1651000" cy="10874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8"/>
          <a:stretch>
            <a:fillRect/>
          </a:stretch>
        </p:blipFill>
        <p:spPr>
          <a:xfrm rot="20301662">
            <a:off x="7063591" y="2286006"/>
            <a:ext cx="2002179" cy="1648326"/>
          </a:xfrm>
          <a:prstGeom prst="rect">
            <a:avLst/>
          </a:prstGeom>
        </p:spPr>
      </p:pic>
      <p:pic>
        <p:nvPicPr>
          <p:cNvPr id="7" name="Рисунок 6"/>
          <p:cNvPicPr>
            <a:picLocks noChangeAspect="1"/>
          </p:cNvPicPr>
          <p:nvPr/>
        </p:nvPicPr>
        <p:blipFill>
          <a:blip r:embed="rId9">
            <a:clrChange>
              <a:clrFrom>
                <a:srgbClr val="FFFFFF"/>
              </a:clrFrom>
              <a:clrTo>
                <a:srgbClr val="FFFFFF">
                  <a:alpha val="0"/>
                </a:srgbClr>
              </a:clrTo>
            </a:clrChange>
          </a:blip>
          <a:stretch>
            <a:fillRect/>
          </a:stretch>
        </p:blipFill>
        <p:spPr>
          <a:xfrm>
            <a:off x="7935132" y="2984741"/>
            <a:ext cx="1406943" cy="1295074"/>
          </a:xfrm>
          <a:prstGeom prst="rect">
            <a:avLst/>
          </a:prstGeom>
        </p:spPr>
      </p:pic>
    </p:spTree>
    <p:extLst>
      <p:ext uri="{BB962C8B-B14F-4D97-AF65-F5344CB8AC3E}">
        <p14:creationId xmlns:p14="http://schemas.microsoft.com/office/powerpoint/2010/main" val="385804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7517" y="5474088"/>
            <a:ext cx="1164437" cy="1383912"/>
          </a:xfrm>
          <a:prstGeom prst="rect">
            <a:avLst/>
          </a:prstGeom>
        </p:spPr>
      </p:pic>
      <p:pic>
        <p:nvPicPr>
          <p:cNvPr id="11" name="Рисунок 10"/>
          <p:cNvPicPr>
            <a:picLocks noChangeAspect="1"/>
          </p:cNvPicPr>
          <p:nvPr/>
        </p:nvPicPr>
        <p:blipFill>
          <a:blip r:embed="rId3"/>
          <a:stretch>
            <a:fillRect/>
          </a:stretch>
        </p:blipFill>
        <p:spPr>
          <a:xfrm>
            <a:off x="57517" y="1331235"/>
            <a:ext cx="8921932" cy="5031355"/>
          </a:xfrm>
          <a:prstGeom prst="rect">
            <a:avLst/>
          </a:prstGeom>
        </p:spPr>
      </p:pic>
      <p:sp>
        <p:nvSpPr>
          <p:cNvPr id="60" name="Овал 59"/>
          <p:cNvSpPr/>
          <p:nvPr/>
        </p:nvSpPr>
        <p:spPr>
          <a:xfrm>
            <a:off x="1559308" y="295491"/>
            <a:ext cx="6511928" cy="1080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579427" y="430954"/>
            <a:ext cx="4230806" cy="80524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2200" dirty="0">
                <a:solidFill>
                  <a:srgbClr val="0000FF"/>
                </a:solidFill>
                <a:effectLst>
                  <a:glow rad="228600">
                    <a:schemeClr val="accent3">
                      <a:satMod val="175000"/>
                      <a:alpha val="40000"/>
                    </a:schemeClr>
                  </a:glow>
                </a:effectLst>
                <a:latin typeface="Century Schoolbook" panose="02040604050505020304" pitchFamily="18" charset="0"/>
              </a:rPr>
              <a:t>До уваги майбутніх першокурсників закладів вищої освіти</a:t>
            </a:r>
            <a:r>
              <a:rPr lang="uk-UA" sz="2200" dirty="0" smtClean="0">
                <a:solidFill>
                  <a:srgbClr val="0000FF"/>
                </a:solidFill>
                <a:effectLst>
                  <a:glow rad="228600">
                    <a:schemeClr val="accent3">
                      <a:satMod val="175000"/>
                      <a:alpha val="40000"/>
                    </a:schemeClr>
                  </a:glow>
                </a:effectLst>
                <a:latin typeface="Century Schoolbook" panose="02040604050505020304" pitchFamily="18" charset="0"/>
              </a:rPr>
              <a:t>!</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495" y="153103"/>
            <a:ext cx="1486439" cy="899015"/>
          </a:xfrm>
          <a:prstGeom prst="rect">
            <a:avLst/>
          </a:prstGeom>
        </p:spPr>
      </p:pic>
      <p:sp>
        <p:nvSpPr>
          <p:cNvPr id="4" name="TextBox 3"/>
          <p:cNvSpPr txBox="1"/>
          <p:nvPr/>
        </p:nvSpPr>
        <p:spPr>
          <a:xfrm>
            <a:off x="1018187" y="1515251"/>
            <a:ext cx="7594170" cy="4524315"/>
          </a:xfrm>
          <a:prstGeom prst="rect">
            <a:avLst/>
          </a:prstGeom>
          <a:noFill/>
        </p:spPr>
        <p:txBody>
          <a:bodyPr wrap="square" rtlCol="0">
            <a:spAutoFit/>
          </a:bodyPr>
          <a:lstStyle/>
          <a:p>
            <a:pPr algn="ctr"/>
            <a:r>
              <a:rPr lang="uk-UA" sz="2400" dirty="0" smtClean="0">
                <a:solidFill>
                  <a:srgbClr val="C00000"/>
                </a:solidFill>
                <a:latin typeface="Century Schoolbook" panose="02040604050505020304" pitchFamily="18" charset="0"/>
              </a:rPr>
              <a:t>Умовами прийому на навчання до закладів вищої освіти </a:t>
            </a:r>
            <a:r>
              <a:rPr lang="uk-UA" sz="2400" dirty="0" smtClean="0">
                <a:solidFill>
                  <a:srgbClr val="002060"/>
                </a:solidFill>
                <a:latin typeface="Century Schoolbook" panose="02040604050505020304" pitchFamily="18" charset="0"/>
              </a:rPr>
              <a:t>України в 2020 році (Наказ Міністерства освіти і науки України від 11.10.2019 № 1285</a:t>
            </a:r>
          </a:p>
          <a:p>
            <a:pPr algn="ctr"/>
            <a:r>
              <a:rPr lang="uk-UA" sz="2400" dirty="0" smtClean="0">
                <a:solidFill>
                  <a:srgbClr val="002060"/>
                </a:solidFill>
                <a:latin typeface="Times New Roman" panose="02020603050405020304" pitchFamily="18" charset="0"/>
                <a:cs typeface="Times New Roman" panose="02020603050405020304" pitchFamily="18" charset="0"/>
              </a:rPr>
              <a:t>Зареєстровано </a:t>
            </a:r>
            <a:r>
              <a:rPr lang="uk-UA" sz="2400" dirty="0">
                <a:solidFill>
                  <a:srgbClr val="002060"/>
                </a:solidFill>
                <a:latin typeface="Times New Roman" panose="02020603050405020304" pitchFamily="18" charset="0"/>
                <a:cs typeface="Times New Roman" panose="02020603050405020304" pitchFamily="18" charset="0"/>
              </a:rPr>
              <a:t>в Міністерстві юстиції України</a:t>
            </a:r>
          </a:p>
          <a:p>
            <a:pPr algn="ctr"/>
            <a:r>
              <a:rPr lang="uk-UA" sz="2400" dirty="0" smtClean="0">
                <a:solidFill>
                  <a:srgbClr val="002060"/>
                </a:solidFill>
                <a:latin typeface="Times New Roman" panose="02020603050405020304" pitchFamily="18" charset="0"/>
                <a:cs typeface="Times New Roman" panose="02020603050405020304" pitchFamily="18" charset="0"/>
              </a:rPr>
              <a:t>02 </a:t>
            </a:r>
            <a:r>
              <a:rPr lang="uk-UA" sz="2400" dirty="0">
                <a:solidFill>
                  <a:srgbClr val="002060"/>
                </a:solidFill>
                <a:latin typeface="Times New Roman" panose="02020603050405020304" pitchFamily="18" charset="0"/>
                <a:cs typeface="Times New Roman" panose="02020603050405020304" pitchFamily="18" charset="0"/>
              </a:rPr>
              <a:t>грудня </a:t>
            </a:r>
            <a:r>
              <a:rPr lang="uk-UA" sz="2400" dirty="0" smtClean="0">
                <a:solidFill>
                  <a:srgbClr val="002060"/>
                </a:solidFill>
                <a:latin typeface="Times New Roman" panose="02020603050405020304" pitchFamily="18" charset="0"/>
                <a:cs typeface="Times New Roman" panose="02020603050405020304" pitchFamily="18" charset="0"/>
              </a:rPr>
              <a:t>2019 </a:t>
            </a:r>
            <a:r>
              <a:rPr lang="uk-UA" sz="2400" dirty="0">
                <a:solidFill>
                  <a:srgbClr val="002060"/>
                </a:solidFill>
                <a:latin typeface="Times New Roman" panose="02020603050405020304" pitchFamily="18" charset="0"/>
                <a:cs typeface="Times New Roman" panose="02020603050405020304" pitchFamily="18" charset="0"/>
              </a:rPr>
              <a:t>року за № </a:t>
            </a:r>
            <a:r>
              <a:rPr lang="uk-UA" sz="2400" dirty="0" smtClean="0">
                <a:solidFill>
                  <a:srgbClr val="002060"/>
                </a:solidFill>
                <a:latin typeface="Times New Roman" panose="02020603050405020304" pitchFamily="18" charset="0"/>
                <a:cs typeface="Times New Roman" panose="02020603050405020304" pitchFamily="18" charset="0"/>
              </a:rPr>
              <a:t>1192/34163</a:t>
            </a:r>
            <a:r>
              <a:rPr lang="uk-UA" sz="2400" dirty="0" smtClean="0">
                <a:solidFill>
                  <a:srgbClr val="002060"/>
                </a:solidFill>
                <a:latin typeface="Century Schoolbook" panose="02040604050505020304" pitchFamily="18" charset="0"/>
              </a:rPr>
              <a:t>)</a:t>
            </a:r>
          </a:p>
          <a:p>
            <a:pPr algn="ctr"/>
            <a:r>
              <a:rPr lang="uk-UA" sz="2400" dirty="0" smtClean="0">
                <a:solidFill>
                  <a:srgbClr val="002060"/>
                </a:solidFill>
                <a:latin typeface="Century Schoolbook" panose="02040604050505020304" pitchFamily="18" charset="0"/>
                <a:cs typeface="Times New Roman" panose="02020603050405020304" pitchFamily="18" charset="0"/>
              </a:rPr>
              <a:t>визначено </a:t>
            </a:r>
            <a:r>
              <a:rPr lang="uk-UA" sz="2400" dirty="0" smtClean="0">
                <a:solidFill>
                  <a:srgbClr val="C00000"/>
                </a:solidFill>
                <a:latin typeface="Century Schoolbook" panose="02040604050505020304" pitchFamily="18" charset="0"/>
                <a:cs typeface="Times New Roman" panose="02020603050405020304" pitchFamily="18" charset="0"/>
              </a:rPr>
              <a:t>Перелік конкурсних предметів</a:t>
            </a:r>
            <a:r>
              <a:rPr lang="uk-UA" sz="2400" dirty="0" smtClean="0">
                <a:solidFill>
                  <a:srgbClr val="002060"/>
                </a:solidFill>
                <a:latin typeface="Century Schoolbook" panose="02040604050505020304" pitchFamily="18" charset="0"/>
                <a:cs typeface="Times New Roman" panose="02020603050405020304" pitchFamily="18" charset="0"/>
              </a:rPr>
              <a:t>, творчих заліків та творчих конкурсів для вступу на навчання для здобуття освітнього ступеня бакалавра (магістра медичного, фармацевтичного або ветеринарного спрямувань) на відкриті та закриті (фіксовані) конкурсні пропозиції на основі повної загальної середньої освіти</a:t>
            </a:r>
            <a:endParaRPr lang="uk-UA" sz="2400" dirty="0">
              <a:solidFill>
                <a:srgbClr val="002060"/>
              </a:solidFill>
              <a:latin typeface="Century Schoolbook"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311748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513696"/>
            <a:ext cx="1255594" cy="1344304"/>
          </a:xfrm>
          <a:prstGeom prst="rect">
            <a:avLst/>
          </a:prstGeom>
        </p:spPr>
      </p:pic>
      <p:pic>
        <p:nvPicPr>
          <p:cNvPr id="25" name="Рисунок 24"/>
          <p:cNvPicPr>
            <a:picLocks noChangeAspect="1"/>
          </p:cNvPicPr>
          <p:nvPr/>
        </p:nvPicPr>
        <p:blipFill>
          <a:blip r:embed="rId3"/>
          <a:stretch>
            <a:fillRect/>
          </a:stretch>
        </p:blipFill>
        <p:spPr>
          <a:xfrm>
            <a:off x="-150128" y="804726"/>
            <a:ext cx="8980228" cy="5627071"/>
          </a:xfrm>
          <a:prstGeom prst="rect">
            <a:avLst/>
          </a:prstGeom>
        </p:spPr>
      </p:pic>
      <p:pic>
        <p:nvPicPr>
          <p:cNvPr id="10" name="Рисунок 9"/>
          <p:cNvPicPr>
            <a:picLocks noChangeAspect="1"/>
          </p:cNvPicPr>
          <p:nvPr/>
        </p:nvPicPr>
        <p:blipFill>
          <a:blip r:embed="rId4"/>
          <a:stretch>
            <a:fillRect/>
          </a:stretch>
        </p:blipFill>
        <p:spPr>
          <a:xfrm>
            <a:off x="4985598" y="2227281"/>
            <a:ext cx="3627434" cy="3328704"/>
          </a:xfrm>
          <a:prstGeom prst="rect">
            <a:avLst/>
          </a:prstGeom>
          <a:scene3d>
            <a:camera prst="orthographicFront"/>
            <a:lightRig rig="threePt" dir="t"/>
          </a:scene3d>
          <a:sp3d>
            <a:bevelT w="165100" prst="coolSlant"/>
          </a:sp3d>
        </p:spPr>
      </p:pic>
      <p:sp>
        <p:nvSpPr>
          <p:cNvPr id="8" name="Округлений прямокутник 7"/>
          <p:cNvSpPr/>
          <p:nvPr/>
        </p:nvSpPr>
        <p:spPr>
          <a:xfrm>
            <a:off x="650929" y="2225096"/>
            <a:ext cx="3628684"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3"/>
            <a:ext cx="1542811" cy="1091821"/>
          </a:xfrm>
          <a:prstGeom prst="rect">
            <a:avLst/>
          </a:prstGeom>
          <a:effectLst>
            <a:outerShdw blurRad="609600" dist="12700" dir="5400000" algn="ctr" rotWithShape="0">
              <a:schemeClr val="bg1"/>
            </a:outerShdw>
          </a:effectLst>
        </p:spPr>
      </p:pic>
      <p:sp>
        <p:nvSpPr>
          <p:cNvPr id="6" name="Прямокутник 5"/>
          <p:cNvSpPr/>
          <p:nvPr/>
        </p:nvSpPr>
        <p:spPr>
          <a:xfrm>
            <a:off x="309965" y="2594313"/>
            <a:ext cx="4215540" cy="1384995"/>
          </a:xfrm>
          <a:prstGeom prst="rect">
            <a:avLst/>
          </a:prstGeom>
        </p:spPr>
        <p:txBody>
          <a:bodyPr wrap="square">
            <a:spAutoFit/>
          </a:bodyPr>
          <a:lstStyle/>
          <a:p>
            <a:pPr algn="ctr"/>
            <a:r>
              <a:rPr lang="uk-UA" sz="2800" b="1" noProof="1" smtClean="0">
                <a:solidFill>
                  <a:srgbClr val="002060"/>
                </a:solidFill>
                <a:latin typeface="Times New Roman" panose="02020603050405020304" pitchFamily="18" charset="0"/>
                <a:cs typeface="Times New Roman" panose="02020603050405020304" pitchFamily="18" charset="0"/>
              </a:rPr>
              <a:t>Вступники на базі </a:t>
            </a:r>
          </a:p>
          <a:p>
            <a:pPr algn="ctr"/>
            <a:r>
              <a:rPr lang="uk-UA" sz="2800" b="1" noProof="1" smtClean="0">
                <a:solidFill>
                  <a:srgbClr val="002060"/>
                </a:solidFill>
                <a:latin typeface="Times New Roman" panose="02020603050405020304" pitchFamily="18" charset="0"/>
                <a:cs typeface="Times New Roman" panose="02020603050405020304" pitchFamily="18" charset="0"/>
              </a:rPr>
              <a:t>повної загальної середньої освіти</a:t>
            </a:r>
            <a:endParaRPr lang="uk-UA" sz="2800" b="1" noProof="1">
              <a:solidFill>
                <a:srgbClr val="002060"/>
              </a:solidFill>
              <a:latin typeface="Times New Roman" panose="02020603050405020304" pitchFamily="18" charset="0"/>
              <a:cs typeface="Times New Roman" panose="02020603050405020304" pitchFamily="18" charset="0"/>
            </a:endParaRPr>
          </a:p>
        </p:txBody>
      </p:sp>
      <p:sp>
        <p:nvSpPr>
          <p:cNvPr id="21" name="Овал 20"/>
          <p:cNvSpPr/>
          <p:nvPr/>
        </p:nvSpPr>
        <p:spPr>
          <a:xfrm>
            <a:off x="1542811" y="241240"/>
            <a:ext cx="6795971" cy="117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1883392" y="673376"/>
            <a:ext cx="6129232" cy="417462"/>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2600" dirty="0" smtClean="0">
                <a:solidFill>
                  <a:srgbClr val="7030A0"/>
                </a:solidFill>
                <a:latin typeface="Century Schoolbook" panose="02040604050505020304" pitchFamily="18" charset="0"/>
              </a:rPr>
              <a:t>Особливості вступної кампанії–2020</a:t>
            </a:r>
            <a:endParaRPr lang="ru-RU" sz="2600" dirty="0">
              <a:solidFill>
                <a:srgbClr val="7030A0"/>
              </a:solidFill>
              <a:latin typeface="Century Schoolbook" panose="02040604050505020304" pitchFamily="18" charset="0"/>
            </a:endParaRPr>
          </a:p>
        </p:txBody>
      </p:sp>
      <p:sp>
        <p:nvSpPr>
          <p:cNvPr id="2" name="Округлений прямокутник 1"/>
          <p:cNvSpPr/>
          <p:nvPr/>
        </p:nvSpPr>
        <p:spPr>
          <a:xfrm>
            <a:off x="451531" y="3806953"/>
            <a:ext cx="3828082" cy="1743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latin typeface="Times New Roman" panose="02020603050405020304" pitchFamily="18" charset="0"/>
                <a:cs typeface="Times New Roman" panose="02020603050405020304" pitchFamily="18" charset="0"/>
              </a:rPr>
              <a:t>з</a:t>
            </a:r>
            <a:r>
              <a:rPr lang="uk-UA" sz="2800" dirty="0" smtClean="0">
                <a:solidFill>
                  <a:schemeClr val="tx1"/>
                </a:solidFill>
                <a:latin typeface="Times New Roman" panose="02020603050405020304" pitchFamily="18" charset="0"/>
                <a:cs typeface="Times New Roman" panose="02020603050405020304" pitchFamily="18" charset="0"/>
              </a:rPr>
              <a:t>можуть подати</a:t>
            </a:r>
          </a:p>
          <a:p>
            <a:pPr algn="ctr"/>
            <a:r>
              <a:rPr lang="uk-UA" sz="3600" b="1" dirty="0" smtClean="0">
                <a:solidFill>
                  <a:srgbClr val="C00000"/>
                </a:solidFill>
                <a:latin typeface="Times New Roman" panose="02020603050405020304" pitchFamily="18" charset="0"/>
                <a:cs typeface="Times New Roman" panose="02020603050405020304" pitchFamily="18" charset="0"/>
              </a:rPr>
              <a:t>5 заяв</a:t>
            </a:r>
          </a:p>
          <a:p>
            <a:pPr algn="ctr"/>
            <a:r>
              <a:rPr lang="uk-UA" sz="3200" dirty="0" smtClean="0"/>
              <a:t> </a:t>
            </a:r>
            <a:r>
              <a:rPr lang="uk-UA" sz="2800" dirty="0" smtClean="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p:txBody>
      </p:sp>
      <p:sp>
        <p:nvSpPr>
          <p:cNvPr id="26" name="Прямокутник 25"/>
          <p:cNvSpPr/>
          <p:nvPr/>
        </p:nvSpPr>
        <p:spPr>
          <a:xfrm>
            <a:off x="5265567" y="3002755"/>
            <a:ext cx="3226883" cy="1077218"/>
          </a:xfrm>
          <a:prstGeom prst="rect">
            <a:avLst/>
          </a:prstGeom>
        </p:spPr>
        <p:txBody>
          <a:bodyPr wrap="square">
            <a:spAutoFit/>
          </a:bodyPr>
          <a:lstStyle/>
          <a:p>
            <a:pPr algn="ctr"/>
            <a:r>
              <a:rPr lang="uk-UA" sz="2800" b="1" noProof="1">
                <a:solidFill>
                  <a:srgbClr val="002060"/>
                </a:solidFill>
                <a:latin typeface="Times New Roman" panose="02020603050405020304" pitchFamily="18" charset="0"/>
                <a:cs typeface="Times New Roman" panose="02020603050405020304" pitchFamily="18" charset="0"/>
              </a:rPr>
              <a:t>К</a:t>
            </a:r>
            <a:r>
              <a:rPr lang="uk-UA" sz="2800" b="1" noProof="1" smtClean="0">
                <a:solidFill>
                  <a:srgbClr val="002060"/>
                </a:solidFill>
                <a:latin typeface="Times New Roman" panose="02020603050405020304" pitchFamily="18" charset="0"/>
                <a:cs typeface="Times New Roman" panose="02020603050405020304" pitchFamily="18" charset="0"/>
              </a:rPr>
              <a:t>онкурсний бал </a:t>
            </a:r>
          </a:p>
          <a:p>
            <a:pPr algn="ctr"/>
            <a:r>
              <a:rPr lang="uk-UA" sz="3600" b="1" noProof="1" smtClean="0">
                <a:solidFill>
                  <a:srgbClr val="C00000"/>
                </a:solidFill>
                <a:latin typeface="FuturisXShadowC" panose="04000500000000000000" pitchFamily="82" charset="0"/>
              </a:rPr>
              <a:t>не менше </a:t>
            </a:r>
            <a:r>
              <a:rPr lang="uk-UA" sz="2600" b="1" noProof="1" smtClean="0">
                <a:solidFill>
                  <a:srgbClr val="C00000"/>
                </a:solidFill>
                <a:latin typeface="Times New Roman" panose="02020603050405020304" pitchFamily="18" charset="0"/>
                <a:cs typeface="Times New Roman" panose="02020603050405020304" pitchFamily="18" charset="0"/>
              </a:rPr>
              <a:t>125</a:t>
            </a:r>
            <a:endParaRPr lang="uk-UA" sz="2600" b="1" noProof="1">
              <a:solidFill>
                <a:srgbClr val="C0000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3859077" y="1574646"/>
            <a:ext cx="1632178" cy="584775"/>
          </a:xfrm>
          <a:prstGeom prst="rect">
            <a:avLst/>
          </a:prstGeom>
          <a:noFill/>
        </p:spPr>
        <p:txBody>
          <a:bodyPr wrap="none">
            <a:spAutoFit/>
          </a:bodyPr>
          <a:lstStyle/>
          <a:p>
            <a:r>
              <a:rPr lang="uk-UA" sz="3200" b="1" u="sng" dirty="0">
                <a:solidFill>
                  <a:schemeClr val="accent1">
                    <a:lumMod val="50000"/>
                  </a:schemeClr>
                </a:solidFill>
                <a:latin typeface="Times New Roman" panose="02020603050405020304" pitchFamily="18" charset="0"/>
                <a:cs typeface="Times New Roman" panose="02020603050405020304" pitchFamily="18" charset="0"/>
              </a:rPr>
              <a:t>Б</a:t>
            </a:r>
            <a:r>
              <a:rPr lang="uk-UA" sz="3200" b="1" u="sng" dirty="0" smtClean="0">
                <a:solidFill>
                  <a:schemeClr val="accent1">
                    <a:lumMod val="50000"/>
                  </a:schemeClr>
                </a:solidFill>
                <a:latin typeface="Times New Roman" panose="02020603050405020304" pitchFamily="18" charset="0"/>
                <a:cs typeface="Times New Roman" panose="02020603050405020304" pitchFamily="18" charset="0"/>
              </a:rPr>
              <a:t>юджет</a:t>
            </a:r>
            <a:endParaRPr lang="uk-UA" sz="32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498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a:stretch>
            <a:fillRect/>
          </a:stretch>
        </p:blipFill>
        <p:spPr>
          <a:xfrm>
            <a:off x="1" y="723331"/>
            <a:ext cx="8610600" cy="5909481"/>
          </a:xfrm>
          <a:prstGeom prst="rect">
            <a:avLst/>
          </a:prstGeom>
        </p:spPr>
      </p:pic>
      <p:sp>
        <p:nvSpPr>
          <p:cNvPr id="17" name="Округлений прямокутник 16"/>
          <p:cNvSpPr/>
          <p:nvPr/>
        </p:nvSpPr>
        <p:spPr>
          <a:xfrm>
            <a:off x="6330035" y="2566894"/>
            <a:ext cx="2581736" cy="3298992"/>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4" name="Рисунок 3"/>
          <p:cNvPicPr>
            <a:picLocks noChangeAspect="1"/>
          </p:cNvPicPr>
          <p:nvPr/>
        </p:nvPicPr>
        <p:blipFill>
          <a:blip r:embed="rId3"/>
          <a:stretch>
            <a:fillRect/>
          </a:stretch>
        </p:blipFill>
        <p:spPr>
          <a:xfrm>
            <a:off x="0" y="5513696"/>
            <a:ext cx="1255594" cy="1344304"/>
          </a:xfrm>
          <a:prstGeom prst="rect">
            <a:avLst/>
          </a:prstGeom>
        </p:spPr>
      </p:pic>
      <p:sp>
        <p:nvSpPr>
          <p:cNvPr id="13" name="Округлений прямокутник 12"/>
          <p:cNvSpPr/>
          <p:nvPr/>
        </p:nvSpPr>
        <p:spPr>
          <a:xfrm>
            <a:off x="645839" y="2514665"/>
            <a:ext cx="2740865"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Округлений прямокутник 13"/>
          <p:cNvSpPr/>
          <p:nvPr/>
        </p:nvSpPr>
        <p:spPr>
          <a:xfrm>
            <a:off x="3544539" y="2540065"/>
            <a:ext cx="2627661"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2" y="-46497"/>
            <a:ext cx="1338522" cy="947249"/>
          </a:xfrm>
          <a:prstGeom prst="rect">
            <a:avLst/>
          </a:prstGeom>
          <a:effectLst>
            <a:outerShdw blurRad="609600" dist="12700" dir="5400000" algn="ctr" rotWithShape="0">
              <a:schemeClr val="bg1"/>
            </a:outerShdw>
          </a:effectLst>
        </p:spPr>
      </p:pic>
      <p:sp>
        <p:nvSpPr>
          <p:cNvPr id="6" name="Прямокутник 5"/>
          <p:cNvSpPr/>
          <p:nvPr/>
        </p:nvSpPr>
        <p:spPr>
          <a:xfrm>
            <a:off x="687712" y="2941529"/>
            <a:ext cx="2561250" cy="2246769"/>
          </a:xfrm>
          <a:prstGeom prst="rect">
            <a:avLst/>
          </a:prstGeom>
        </p:spPr>
        <p:txBody>
          <a:bodyPr wrap="square">
            <a:spAutoFit/>
          </a:bodyPr>
          <a:lstStyle/>
          <a:p>
            <a:pPr algn="ctr"/>
            <a:r>
              <a:rPr lang="uk-UA" sz="2000" noProof="1">
                <a:solidFill>
                  <a:srgbClr val="002060"/>
                </a:solidFill>
                <a:latin typeface="Times New Roman" panose="02020603050405020304" pitchFamily="18" charset="0"/>
                <a:cs typeface="Times New Roman" panose="02020603050405020304" pitchFamily="18" charset="0"/>
              </a:rPr>
              <a:t>н</a:t>
            </a:r>
            <a:r>
              <a:rPr lang="uk-UA" sz="2000" noProof="1" smtClean="0">
                <a:solidFill>
                  <a:srgbClr val="002060"/>
                </a:solidFill>
                <a:latin typeface="Times New Roman" panose="02020603050405020304" pitchFamily="18" charset="0"/>
                <a:cs typeface="Times New Roman" panose="02020603050405020304" pitchFamily="18" charset="0"/>
              </a:rPr>
              <a:t>а спеціальності «</a:t>
            </a:r>
            <a:r>
              <a:rPr lang="uk-UA" sz="2000" b="1" noProof="1" smtClean="0">
                <a:solidFill>
                  <a:srgbClr val="002060"/>
                </a:solidFill>
                <a:latin typeface="Times New Roman" panose="02020603050405020304" pitchFamily="18" charset="0"/>
                <a:cs typeface="Times New Roman" panose="02020603050405020304" pitchFamily="18" charset="0"/>
              </a:rPr>
              <a:t>Стоматологія»</a:t>
            </a:r>
            <a:r>
              <a:rPr lang="uk-UA" sz="2000" noProof="1" smtClean="0">
                <a:solidFill>
                  <a:srgbClr val="002060"/>
                </a:solidFill>
                <a:latin typeface="Times New Roman" panose="02020603050405020304" pitchFamily="18" charset="0"/>
                <a:cs typeface="Times New Roman" panose="02020603050405020304" pitchFamily="18" charset="0"/>
              </a:rPr>
              <a:t>, </a:t>
            </a:r>
            <a:r>
              <a:rPr lang="uk-UA" sz="2000" b="1" noProof="1" smtClean="0">
                <a:solidFill>
                  <a:srgbClr val="002060"/>
                </a:solidFill>
                <a:latin typeface="Times New Roman" panose="02020603050405020304" pitchFamily="18" charset="0"/>
                <a:cs typeface="Times New Roman" panose="02020603050405020304" pitchFamily="18" charset="0"/>
              </a:rPr>
              <a:t>«Медицина»</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«Педіатрія» </a:t>
            </a:r>
            <a:r>
              <a:rPr lang="uk-UA" sz="2000" noProof="1" smtClean="0">
                <a:solidFill>
                  <a:srgbClr val="002060"/>
                </a:solidFill>
                <a:latin typeface="Times New Roman" panose="02020603050405020304" pitchFamily="18" charset="0"/>
                <a:cs typeface="Times New Roman" panose="02020603050405020304" pitchFamily="18" charset="0"/>
              </a:rPr>
              <a:t>з другого та третього конкурсних предметів</a:t>
            </a:r>
            <a:endParaRPr lang="uk-UA" sz="2000" noProof="1">
              <a:solidFill>
                <a:srgbClr val="002060"/>
              </a:solidFill>
              <a:latin typeface="Times New Roman" panose="02020603050405020304" pitchFamily="18" charset="0"/>
              <a:cs typeface="Times New Roman" panose="02020603050405020304" pitchFamily="18" charset="0"/>
            </a:endParaRPr>
          </a:p>
        </p:txBody>
      </p:sp>
      <p:sp>
        <p:nvSpPr>
          <p:cNvPr id="21" name="Овал 20"/>
          <p:cNvSpPr/>
          <p:nvPr/>
        </p:nvSpPr>
        <p:spPr>
          <a:xfrm>
            <a:off x="1255595" y="162800"/>
            <a:ext cx="7478973" cy="122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1542811" y="558634"/>
            <a:ext cx="6845521" cy="459382"/>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2800" dirty="0" smtClean="0">
                <a:solidFill>
                  <a:srgbClr val="7030A0"/>
                </a:solidFill>
                <a:latin typeface="Century Schoolbook" panose="02040604050505020304" pitchFamily="18" charset="0"/>
              </a:rPr>
              <a:t>Особливості вступної кампанії–2020</a:t>
            </a:r>
            <a:endParaRPr lang="ru-RU" sz="2800" dirty="0">
              <a:solidFill>
                <a:srgbClr val="7030A0"/>
              </a:solidFill>
              <a:latin typeface="Century Schoolbook" panose="02040604050505020304" pitchFamily="18" charset="0"/>
            </a:endParaRPr>
          </a:p>
        </p:txBody>
      </p:sp>
      <p:sp>
        <p:nvSpPr>
          <p:cNvPr id="10" name="Прямокутник 9"/>
          <p:cNvSpPr/>
          <p:nvPr/>
        </p:nvSpPr>
        <p:spPr>
          <a:xfrm>
            <a:off x="3522768" y="3069992"/>
            <a:ext cx="2627661" cy="1938992"/>
          </a:xfrm>
          <a:prstGeom prst="rect">
            <a:avLst/>
          </a:prstGeom>
        </p:spPr>
        <p:txBody>
          <a:bodyPr wrap="square">
            <a:spAutoFit/>
          </a:bodyPr>
          <a:lstStyle/>
          <a:p>
            <a:pPr algn="ctr"/>
            <a:r>
              <a:rPr lang="uk-UA" sz="2000" noProof="1" smtClean="0">
                <a:solidFill>
                  <a:srgbClr val="002060"/>
                </a:solidFill>
                <a:latin typeface="Times New Roman" panose="02020603050405020304" pitchFamily="18" charset="0"/>
                <a:cs typeface="Times New Roman" panose="02020603050405020304" pitchFamily="18" charset="0"/>
              </a:rPr>
              <a:t>на спеціальності </a:t>
            </a:r>
            <a:r>
              <a:rPr lang="uk-UA" sz="2000" b="1" noProof="1" smtClean="0">
                <a:solidFill>
                  <a:srgbClr val="002060"/>
                </a:solidFill>
                <a:latin typeface="Times New Roman" panose="02020603050405020304" pitchFamily="18" charset="0"/>
                <a:cs typeface="Times New Roman" panose="02020603050405020304" pitchFamily="18" charset="0"/>
              </a:rPr>
              <a:t>«Право»</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«Публічне управління та адміністрування»</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«Міжнародні відносини» </a:t>
            </a:r>
            <a:endParaRPr lang="uk-UA" sz="2000" b="1" noProof="1">
              <a:solidFill>
                <a:srgbClr val="002060"/>
              </a:solidFill>
              <a:latin typeface="Times New Roman" panose="02020603050405020304" pitchFamily="18" charset="0"/>
              <a:cs typeface="Times New Roman" panose="02020603050405020304" pitchFamily="18" charset="0"/>
            </a:endParaRPr>
          </a:p>
        </p:txBody>
      </p:sp>
      <p:sp>
        <p:nvSpPr>
          <p:cNvPr id="12" name="Прямокутник 11"/>
          <p:cNvSpPr/>
          <p:nvPr/>
        </p:nvSpPr>
        <p:spPr>
          <a:xfrm>
            <a:off x="1542811" y="1340649"/>
            <a:ext cx="6526953" cy="523220"/>
          </a:xfrm>
          <a:prstGeom prst="rect">
            <a:avLst/>
          </a:prstGeom>
        </p:spPr>
        <p:txBody>
          <a:bodyPr wrap="square">
            <a:spAutoFit/>
          </a:bodyPr>
          <a:lstStyle/>
          <a:p>
            <a:pPr algn="ctr"/>
            <a:r>
              <a:rPr lang="uk-UA" sz="2800" b="1" u="sng" noProof="1" smtClean="0">
                <a:solidFill>
                  <a:schemeClr val="accent5">
                    <a:lumMod val="75000"/>
                  </a:schemeClr>
                </a:solidFill>
                <a:latin typeface="Times New Roman" panose="02020603050405020304" pitchFamily="18" charset="0"/>
                <a:cs typeface="Times New Roman" panose="02020603050405020304" pitchFamily="18" charset="0"/>
              </a:rPr>
              <a:t>Мінімальний конкурсний бал</a:t>
            </a:r>
          </a:p>
        </p:txBody>
      </p:sp>
      <p:sp>
        <p:nvSpPr>
          <p:cNvPr id="2" name="Округлений прямокутник 1"/>
          <p:cNvSpPr/>
          <p:nvPr/>
        </p:nvSpPr>
        <p:spPr>
          <a:xfrm>
            <a:off x="1062594" y="2000905"/>
            <a:ext cx="1825573"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150</a:t>
            </a:r>
            <a:endParaRPr lang="uk-UA" b="1" dirty="0">
              <a:solidFill>
                <a:schemeClr val="tx1">
                  <a:lumMod val="95000"/>
                  <a:lumOff val="5000"/>
                </a:schemeClr>
              </a:solidFill>
            </a:endParaRPr>
          </a:p>
        </p:txBody>
      </p:sp>
      <p:sp>
        <p:nvSpPr>
          <p:cNvPr id="5" name="Прямокутник 4"/>
          <p:cNvSpPr/>
          <p:nvPr/>
        </p:nvSpPr>
        <p:spPr>
          <a:xfrm>
            <a:off x="6827938" y="3268669"/>
            <a:ext cx="1782664" cy="1015663"/>
          </a:xfrm>
          <a:prstGeom prst="rect">
            <a:avLst/>
          </a:prstGeom>
        </p:spPr>
        <p:txBody>
          <a:bodyPr wrap="square">
            <a:spAutoFit/>
          </a:bodyPr>
          <a:lstStyle/>
          <a:p>
            <a:r>
              <a:rPr lang="uk-UA" b="1" noProof="1">
                <a:solidFill>
                  <a:srgbClr val="002060"/>
                </a:solidFill>
                <a:latin typeface="Times New Roman" panose="02020603050405020304" pitchFamily="18" charset="0"/>
                <a:cs typeface="Times New Roman" panose="02020603050405020304" pitchFamily="18" charset="0"/>
              </a:rPr>
              <a:t>«</a:t>
            </a:r>
            <a:r>
              <a:rPr lang="uk-UA" sz="2000" b="1" noProof="1">
                <a:solidFill>
                  <a:srgbClr val="002060"/>
                </a:solidFill>
                <a:latin typeface="Times New Roman" panose="02020603050405020304" pitchFamily="18" charset="0"/>
                <a:cs typeface="Times New Roman" panose="02020603050405020304" pitchFamily="18" charset="0"/>
              </a:rPr>
              <a:t>Фармація</a:t>
            </a:r>
            <a:r>
              <a:rPr lang="uk-UA" sz="2000" noProof="1">
                <a:solidFill>
                  <a:srgbClr val="002060"/>
                </a:solidFill>
                <a:latin typeface="Times New Roman" panose="02020603050405020304" pitchFamily="18" charset="0"/>
                <a:cs typeface="Times New Roman" panose="02020603050405020304" pitchFamily="18" charset="0"/>
              </a:rPr>
              <a:t>, </a:t>
            </a:r>
            <a:r>
              <a:rPr lang="uk-UA" sz="2000" b="1" noProof="1">
                <a:solidFill>
                  <a:srgbClr val="002060"/>
                </a:solidFill>
                <a:latin typeface="Times New Roman" panose="02020603050405020304" pitchFamily="18" charset="0"/>
                <a:cs typeface="Times New Roman" panose="02020603050405020304" pitchFamily="18" charset="0"/>
              </a:rPr>
              <a:t>промислова фармація» </a:t>
            </a:r>
            <a:endParaRPr lang="uk-UA" sz="2000" dirty="0"/>
          </a:p>
        </p:txBody>
      </p:sp>
      <p:sp>
        <p:nvSpPr>
          <p:cNvPr id="16" name="Округлений прямокутник 15"/>
          <p:cNvSpPr/>
          <p:nvPr/>
        </p:nvSpPr>
        <p:spPr>
          <a:xfrm>
            <a:off x="6827938" y="1982326"/>
            <a:ext cx="1740008"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130</a:t>
            </a:r>
            <a:endParaRPr lang="uk-UA" b="1" dirty="0">
              <a:solidFill>
                <a:schemeClr val="tx1">
                  <a:lumMod val="95000"/>
                  <a:lumOff val="5000"/>
                </a:schemeClr>
              </a:solidFill>
            </a:endParaRPr>
          </a:p>
        </p:txBody>
      </p:sp>
      <p:sp>
        <p:nvSpPr>
          <p:cNvPr id="18" name="Округлений прямокутник 17"/>
          <p:cNvSpPr/>
          <p:nvPr/>
        </p:nvSpPr>
        <p:spPr>
          <a:xfrm>
            <a:off x="3874263" y="2028566"/>
            <a:ext cx="1924669"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140</a:t>
            </a:r>
            <a:endParaRPr lang="uk-UA" b="1" dirty="0">
              <a:solidFill>
                <a:schemeClr val="tx1">
                  <a:lumMod val="95000"/>
                  <a:lumOff val="5000"/>
                </a:schemeClr>
              </a:solidFill>
            </a:endParaRPr>
          </a:p>
        </p:txBody>
      </p:sp>
    </p:spTree>
    <p:extLst>
      <p:ext uri="{BB962C8B-B14F-4D97-AF65-F5344CB8AC3E}">
        <p14:creationId xmlns:p14="http://schemas.microsoft.com/office/powerpoint/2010/main" val="35365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6730" y="5274693"/>
            <a:ext cx="1164437" cy="1383912"/>
          </a:xfrm>
          <a:prstGeom prst="rect">
            <a:avLst/>
          </a:prstGeom>
        </p:spPr>
      </p:pic>
      <p:pic>
        <p:nvPicPr>
          <p:cNvPr id="11" name="Рисунок 10"/>
          <p:cNvPicPr>
            <a:picLocks noChangeAspect="1"/>
          </p:cNvPicPr>
          <p:nvPr/>
        </p:nvPicPr>
        <p:blipFill>
          <a:blip r:embed="rId3"/>
          <a:stretch>
            <a:fillRect/>
          </a:stretch>
        </p:blipFill>
        <p:spPr>
          <a:xfrm>
            <a:off x="240799" y="1061811"/>
            <a:ext cx="8440328" cy="5420876"/>
          </a:xfrm>
          <a:prstGeom prst="rect">
            <a:avLst/>
          </a:prstGeom>
        </p:spPr>
      </p:pic>
      <p:sp>
        <p:nvSpPr>
          <p:cNvPr id="60" name="Овал 59"/>
          <p:cNvSpPr/>
          <p:nvPr/>
        </p:nvSpPr>
        <p:spPr>
          <a:xfrm>
            <a:off x="2534191" y="329544"/>
            <a:ext cx="3853544" cy="84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3056705" y="464666"/>
            <a:ext cx="2808515"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Пробне ЗНО</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887104" y="1281128"/>
            <a:ext cx="7794024" cy="4672048"/>
          </a:xfrm>
          <a:prstGeom prst="rect">
            <a:avLst/>
          </a:prstGeom>
        </p:spPr>
        <p:txBody>
          <a:bodyPr wrap="square">
            <a:spAutoFit/>
          </a:bodyPr>
          <a:lstStyle/>
          <a:p>
            <a:pPr>
              <a:defRPr/>
            </a:pPr>
            <a:r>
              <a:rPr lang="uk-UA" altLang="ru-RU" dirty="0">
                <a:solidFill>
                  <a:srgbClr val="002060"/>
                </a:solidFill>
                <a:latin typeface="Century Schoolbook" panose="02040604050505020304" pitchFamily="18" charset="0"/>
                <a:ea typeface="Gulim"/>
                <a:cs typeface="Times New Roman" panose="02020603050405020304" pitchFamily="18" charset="0"/>
              </a:rPr>
              <a:t> </a:t>
            </a: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r>
              <a:rPr lang="uk-UA" altLang="ru-RU" sz="2400" b="1" i="1" kern="0" dirty="0" smtClean="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Пробне </a:t>
            </a:r>
            <a:r>
              <a:rPr lang="uk-UA" altLang="ru-RU" sz="24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ЗНО дає можливість</a:t>
            </a:r>
            <a:r>
              <a:rPr lang="uk-UA" altLang="ru-RU" sz="28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a:t>
            </a:r>
            <a:r>
              <a:rPr lang="uk-UA" altLang="ru-RU" sz="42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 </a:t>
            </a:r>
          </a:p>
          <a:p>
            <a:pPr lvl="0" fontAlgn="base">
              <a:spcBef>
                <a:spcPct val="0"/>
              </a:spcBef>
              <a:spcAft>
                <a:spcPct val="0"/>
              </a:spcAft>
              <a:defRPr/>
            </a:pPr>
            <a:endParaRPr lang="uk-UA" altLang="ru-RU" i="1"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solidFill>
                  <a:srgbClr val="002060"/>
                </a:solidFill>
                <a:latin typeface="Century Schoolbook" panose="02040604050505020304" pitchFamily="18" charset="0"/>
                <a:ea typeface="Gulim"/>
              </a:rPr>
              <a:t> </a:t>
            </a:r>
            <a:r>
              <a:rPr lang="uk-UA" altLang="ru-RU" kern="0" dirty="0" smtClean="0">
                <a:latin typeface="Century Schoolbook" panose="02040604050505020304" pitchFamily="18" charset="0"/>
                <a:ea typeface="Gulim"/>
              </a:rPr>
              <a:t>ознайомитися </a:t>
            </a:r>
            <a:r>
              <a:rPr lang="uk-UA" altLang="ru-RU" kern="0" dirty="0">
                <a:latin typeface="Century Schoolbook" panose="02040604050505020304" pitchFamily="18" charset="0"/>
                <a:ea typeface="Gulim"/>
              </a:rPr>
              <a:t>з процедурою проведення ЗНО</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підготуватися </a:t>
            </a:r>
            <a:r>
              <a:rPr lang="uk-UA" altLang="ru-RU" kern="0" dirty="0">
                <a:latin typeface="Century Schoolbook" panose="02040604050505020304" pitchFamily="18" charset="0"/>
                <a:ea typeface="Gulim"/>
              </a:rPr>
              <a:t>психологічно до проходження ЗНО</a:t>
            </a:r>
            <a:endParaRPr lang="en-US" altLang="ru-RU" kern="0" dirty="0">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ознайомитися </a:t>
            </a:r>
            <a:r>
              <a:rPr lang="uk-UA" altLang="ru-RU" kern="0" dirty="0">
                <a:latin typeface="Century Schoolbook" panose="02040604050505020304" pitchFamily="18" charset="0"/>
                <a:ea typeface="Gulim"/>
              </a:rPr>
              <a:t>з форматами сертифікаційних робіт</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орієнтуватися </a:t>
            </a:r>
            <a:r>
              <a:rPr lang="uk-UA" altLang="ru-RU" kern="0" dirty="0">
                <a:latin typeface="Century Schoolbook" panose="02040604050505020304" pitchFamily="18" charset="0"/>
                <a:ea typeface="Gulim"/>
              </a:rPr>
              <a:t>в різних формах завдань</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розрахувати </a:t>
            </a:r>
            <a:r>
              <a:rPr lang="uk-UA" altLang="ru-RU" kern="0" dirty="0">
                <a:latin typeface="Century Schoolbook" panose="02040604050505020304" pitchFamily="18" charset="0"/>
                <a:ea typeface="Gulim"/>
              </a:rPr>
              <a:t>час на виконання частин сертифікаційної роботи</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потренуватися </a:t>
            </a:r>
            <a:r>
              <a:rPr lang="uk-UA" altLang="ru-RU" kern="0" dirty="0">
                <a:latin typeface="Century Schoolbook" panose="02040604050505020304" pitchFamily="18" charset="0"/>
                <a:ea typeface="Gulim"/>
              </a:rPr>
              <a:t>в заповненні бланків відповідей</a:t>
            </a:r>
            <a:endParaRPr lang="en-US" altLang="ru-RU" kern="0" dirty="0">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отримати </a:t>
            </a:r>
            <a:r>
              <a:rPr lang="uk-UA" altLang="ru-RU" kern="0" dirty="0">
                <a:latin typeface="Century Schoolbook" panose="02040604050505020304" pitchFamily="18" charset="0"/>
                <a:ea typeface="Gulim"/>
              </a:rPr>
              <a:t>результат за виконання завдань пробного ЗНО</a:t>
            </a:r>
          </a:p>
          <a:p>
            <a:pP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Tree>
    <p:extLst>
      <p:ext uri="{BB962C8B-B14F-4D97-AF65-F5344CB8AC3E}">
        <p14:creationId xmlns:p14="http://schemas.microsoft.com/office/powerpoint/2010/main" val="2028264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141" y="5474088"/>
            <a:ext cx="1221280" cy="1383912"/>
          </a:xfrm>
          <a:prstGeom prst="rect">
            <a:avLst/>
          </a:prstGeom>
        </p:spPr>
      </p:pic>
      <p:pic>
        <p:nvPicPr>
          <p:cNvPr id="11" name="Рисунок 10"/>
          <p:cNvPicPr>
            <a:picLocks noChangeAspect="1"/>
          </p:cNvPicPr>
          <p:nvPr/>
        </p:nvPicPr>
        <p:blipFill>
          <a:blip r:embed="rId3"/>
          <a:stretch>
            <a:fillRect/>
          </a:stretch>
        </p:blipFill>
        <p:spPr>
          <a:xfrm>
            <a:off x="2754" y="802165"/>
            <a:ext cx="8890560" cy="5621770"/>
          </a:xfrm>
          <a:prstGeom prst="rect">
            <a:avLst/>
          </a:prstGeom>
        </p:spPr>
      </p:pic>
      <p:sp>
        <p:nvSpPr>
          <p:cNvPr id="17" name="Прямокутник 16"/>
          <p:cNvSpPr/>
          <p:nvPr/>
        </p:nvSpPr>
        <p:spPr>
          <a:xfrm>
            <a:off x="888819" y="2657574"/>
            <a:ext cx="4978400" cy="13148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881051" y="201210"/>
            <a:ext cx="5577839" cy="84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717074" y="351014"/>
            <a:ext cx="3788229"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Пробне </a:t>
            </a:r>
            <a:r>
              <a:rPr lang="uk-UA" sz="3200" dirty="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1005841" y="1204769"/>
            <a:ext cx="7641770" cy="923330"/>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kern="0" dirty="0">
              <a:solidFill>
                <a:srgbClr val="002060"/>
              </a:solidFill>
              <a:latin typeface="Century Schoolbook" panose="02040604050505020304" pitchFamily="18" charset="0"/>
              <a:ea typeface="Gulim"/>
            </a:endParaRPr>
          </a:p>
          <a:p>
            <a:pP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
        <p:nvSpPr>
          <p:cNvPr id="5" name="Прямокутник 4"/>
          <p:cNvSpPr/>
          <p:nvPr/>
        </p:nvSpPr>
        <p:spPr>
          <a:xfrm>
            <a:off x="838200" y="1265009"/>
            <a:ext cx="2931260" cy="1200329"/>
          </a:xfrm>
          <a:prstGeom prst="rect">
            <a:avLst/>
          </a:prstGeom>
          <a:solidFill>
            <a:schemeClr val="accent1">
              <a:lumMod val="20000"/>
              <a:lumOff val="80000"/>
            </a:schemeClr>
          </a:solidFill>
          <a:ln>
            <a:solidFill>
              <a:schemeClr val="accent1">
                <a:shade val="50000"/>
              </a:schemeClr>
            </a:solidFill>
          </a:ln>
        </p:spPr>
        <p:txBody>
          <a:bodyPr wrap="square">
            <a:spAutoFit/>
          </a:bodyPr>
          <a:lstStyle/>
          <a:p>
            <a:pPr lvl="0" algn="ctr" fontAlgn="base">
              <a:spcBef>
                <a:spcPct val="0"/>
              </a:spcBef>
              <a:buClr>
                <a:srgbClr val="0000FF"/>
              </a:buClr>
              <a:defRPr/>
            </a:pPr>
            <a:r>
              <a:rPr lang="uk-UA" altLang="ru-RU" dirty="0" smtClean="0">
                <a:solidFill>
                  <a:srgbClr val="002060"/>
                </a:solidFill>
                <a:latin typeface="Century Schoolbook" panose="02040604050505020304" pitchFamily="18" charset="0"/>
                <a:ea typeface="Gulim"/>
              </a:rPr>
              <a:t>Реєстрація</a:t>
            </a:r>
          </a:p>
          <a:p>
            <a:pPr lvl="0" algn="ctr" fontAlgn="base">
              <a:spcBef>
                <a:spcPct val="0"/>
              </a:spcBef>
              <a:buClr>
                <a:srgbClr val="0000FF"/>
              </a:buClr>
              <a:defRPr/>
            </a:pPr>
            <a:r>
              <a:rPr lang="uk-UA" altLang="ru-RU" dirty="0" smtClean="0">
                <a:solidFill>
                  <a:srgbClr val="4D4D4D"/>
                </a:solidFill>
                <a:latin typeface="Century Schoolbook" panose="02040604050505020304" pitchFamily="18" charset="0"/>
                <a:ea typeface="Gulim"/>
              </a:rPr>
              <a:t> </a:t>
            </a:r>
            <a:r>
              <a:rPr lang="uk-UA" altLang="ru-RU" b="1"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з </a:t>
            </a:r>
            <a:r>
              <a:rPr lang="uk-UA" altLang="ru-RU" b="1" dirty="0" smtClean="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03 по 24 січня</a:t>
            </a:r>
          </a:p>
          <a:p>
            <a:pPr algn="ctr" fontAlgn="base">
              <a:spcBef>
                <a:spcPct val="0"/>
              </a:spcBef>
              <a:buClr>
                <a:srgbClr val="0000FF"/>
              </a:buClr>
              <a:defRPr/>
            </a:pPr>
            <a:r>
              <a:rPr lang="uk-UA" altLang="ru-RU" dirty="0" smtClean="0">
                <a:solidFill>
                  <a:srgbClr val="FF3399"/>
                </a:solidFill>
                <a:effectLst>
                  <a:outerShdw blurRad="38100" dist="38100" dir="2700000" algn="tl">
                    <a:srgbClr val="000000">
                      <a:alpha val="43137"/>
                    </a:srgbClr>
                  </a:outerShdw>
                </a:effectLst>
                <a:latin typeface="Century Schoolbook" panose="02040604050505020304" pitchFamily="18" charset="0"/>
                <a:ea typeface="Gulim"/>
              </a:rPr>
              <a:t> </a:t>
            </a:r>
            <a:r>
              <a:rPr lang="uk-UA" altLang="ru-RU" dirty="0" smtClean="0">
                <a:solidFill>
                  <a:srgbClr val="002060"/>
                </a:solidFill>
                <a:latin typeface="Century Schoolbook" panose="02040604050505020304" pitchFamily="18" charset="0"/>
                <a:ea typeface="Gulim"/>
              </a:rPr>
              <a:t>на </a:t>
            </a:r>
            <a:r>
              <a:rPr lang="uk-UA" altLang="ru-RU" dirty="0">
                <a:solidFill>
                  <a:srgbClr val="002060"/>
                </a:solidFill>
                <a:latin typeface="Century Schoolbook" panose="02040604050505020304" pitchFamily="18" charset="0"/>
                <a:ea typeface="Gulim"/>
              </a:rPr>
              <a:t>сайті </a:t>
            </a:r>
            <a:r>
              <a:rPr lang="uk-UA" altLang="ru-RU" dirty="0" smtClean="0">
                <a:solidFill>
                  <a:srgbClr val="002060"/>
                </a:solidFill>
                <a:latin typeface="Century Schoolbook" panose="02040604050505020304" pitchFamily="18" charset="0"/>
                <a:ea typeface="Gulim"/>
              </a:rPr>
              <a:t>КРЦОЯО</a:t>
            </a:r>
          </a:p>
          <a:p>
            <a:pPr algn="ctr" fontAlgn="base">
              <a:spcBef>
                <a:spcPct val="0"/>
              </a:spcBef>
              <a:buClr>
                <a:srgbClr val="0000FF"/>
              </a:buClr>
              <a:defRPr/>
            </a:pPr>
            <a:r>
              <a:rPr lang="en-US" b="1" dirty="0" smtClean="0">
                <a:hlinkClick r:id="rId5"/>
              </a:rPr>
              <a:t>https</a:t>
            </a:r>
            <a:r>
              <a:rPr lang="en-US" b="1" dirty="0">
                <a:hlinkClick r:id="rId5"/>
              </a:rPr>
              <a:t>://</a:t>
            </a:r>
            <a:r>
              <a:rPr lang="en-US" b="1" dirty="0" smtClean="0">
                <a:hlinkClick r:id="rId5"/>
              </a:rPr>
              <a:t>kyivtest.org.ua</a:t>
            </a:r>
            <a:endParaRPr lang="uk-UA" altLang="ru-RU" dirty="0" smtClean="0">
              <a:solidFill>
                <a:srgbClr val="002060"/>
              </a:solidFill>
              <a:latin typeface="Century Schoolbook" panose="02040604050505020304" pitchFamily="18" charset="0"/>
              <a:ea typeface="Gulim"/>
            </a:endParaRPr>
          </a:p>
        </p:txBody>
      </p:sp>
      <p:sp>
        <p:nvSpPr>
          <p:cNvPr id="7" name="TextBox 6"/>
          <p:cNvSpPr txBox="1"/>
          <p:nvPr/>
        </p:nvSpPr>
        <p:spPr>
          <a:xfrm>
            <a:off x="828945" y="4041876"/>
            <a:ext cx="7682049" cy="1261884"/>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buClr>
                <a:srgbClr val="2C16CC"/>
              </a:buClr>
              <a:defRPr/>
            </a:pPr>
            <a:r>
              <a:rPr lang="uk-UA" altLang="ru-RU" sz="2000" b="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21.03.2020</a:t>
            </a:r>
            <a:r>
              <a:rPr lang="uk-UA" altLang="ru-RU" sz="2000" b="1" dirty="0" smtClean="0">
                <a:latin typeface="Century Schoolbook" panose="02040604050505020304" pitchFamily="18" charset="0"/>
              </a:rPr>
              <a:t> </a:t>
            </a:r>
            <a:r>
              <a:rPr lang="uk-UA" altLang="ru-RU" sz="2000" b="1" dirty="0">
                <a:solidFill>
                  <a:srgbClr val="690731"/>
                </a:solidFill>
                <a:latin typeface="Century Schoolbook" panose="02040604050505020304" pitchFamily="18" charset="0"/>
              </a:rPr>
              <a:t>– </a:t>
            </a:r>
            <a:r>
              <a:rPr lang="uk-UA" altLang="ru-RU" dirty="0">
                <a:latin typeface="Century Schoolbook" panose="02040604050505020304" pitchFamily="18" charset="0"/>
              </a:rPr>
              <a:t>українська мова і </a:t>
            </a:r>
            <a:r>
              <a:rPr lang="uk-UA" altLang="ru-RU" dirty="0" smtClean="0">
                <a:latin typeface="Century Schoolbook" panose="02040604050505020304" pitchFamily="18" charset="0"/>
              </a:rPr>
              <a:t>література</a:t>
            </a:r>
          </a:p>
          <a:p>
            <a:pPr marL="0" lvl="1">
              <a:buClr>
                <a:srgbClr val="000099"/>
              </a:buClr>
              <a:tabLst>
                <a:tab pos="892175" algn="l"/>
              </a:tabLst>
              <a:defRPr/>
            </a:pPr>
            <a:r>
              <a:rPr lang="uk-UA" altLang="ru-RU" sz="2000" b="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28.03.2020</a:t>
            </a: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rPr>
              <a:t> </a:t>
            </a:r>
            <a:r>
              <a:rPr lang="uk-UA" altLang="ru-RU" sz="2000" b="1" dirty="0" smtClean="0">
                <a:solidFill>
                  <a:srgbClr val="690731"/>
                </a:solidFill>
                <a:latin typeface="Century Schoolbook" panose="02040604050505020304" pitchFamily="18" charset="0"/>
              </a:rPr>
              <a:t>– </a:t>
            </a:r>
            <a:r>
              <a:rPr lang="uk-UA" altLang="ru-RU" dirty="0">
                <a:latin typeface="Century Schoolbook" panose="02040604050505020304" pitchFamily="18" charset="0"/>
              </a:rPr>
              <a:t>математика, історія України, біологія, географія, хімія, фізика,  англійська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 німецька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 французька мова</a:t>
            </a:r>
            <a:r>
              <a:rPr lang="en-US" altLang="ru-RU" dirty="0">
                <a:latin typeface="Century Schoolbook" panose="02040604050505020304" pitchFamily="18" charset="0"/>
              </a:rPr>
              <a:t>,</a:t>
            </a:r>
            <a:r>
              <a:rPr lang="uk-UA" altLang="ru-RU" dirty="0">
                <a:latin typeface="Century Schoolbook" panose="02040604050505020304" pitchFamily="18" charset="0"/>
              </a:rPr>
              <a:t> іспанська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a:t>
            </a:r>
          </a:p>
        </p:txBody>
      </p:sp>
      <p:sp>
        <p:nvSpPr>
          <p:cNvPr id="8" name="Прямокутник 7"/>
          <p:cNvSpPr/>
          <p:nvPr/>
        </p:nvSpPr>
        <p:spPr>
          <a:xfrm>
            <a:off x="3841887" y="1265768"/>
            <a:ext cx="4805724" cy="1323439"/>
          </a:xfrm>
          <a:prstGeom prst="rect">
            <a:avLst/>
          </a:prstGeom>
          <a:solidFill>
            <a:schemeClr val="bg2"/>
          </a:solidFill>
          <a:ln>
            <a:solidFill>
              <a:schemeClr val="accent1">
                <a:shade val="50000"/>
              </a:schemeClr>
            </a:solidFill>
          </a:ln>
        </p:spPr>
        <p:txBody>
          <a:bodyPr wrap="square">
            <a:spAutoFit/>
          </a:bodyPr>
          <a:lstStyle/>
          <a:p>
            <a:pPr lvl="0" algn="ctr" fontAlgn="base">
              <a:spcBef>
                <a:spcPct val="0"/>
              </a:spcBef>
              <a:buClr>
                <a:srgbClr val="0000FF"/>
              </a:buClr>
              <a:defRPr/>
            </a:pPr>
            <a:r>
              <a:rPr lang="uk-UA" altLang="ru-RU" sz="2000" dirty="0">
                <a:solidFill>
                  <a:srgbClr val="002060"/>
                </a:solidFill>
                <a:latin typeface="Century Schoolbook" panose="02040604050505020304" pitchFamily="18" charset="0"/>
                <a:ea typeface="Gulim"/>
              </a:rPr>
              <a:t>Реєстрація для проходження </a:t>
            </a:r>
            <a:r>
              <a:rPr lang="uk-UA" altLang="ru-RU" sz="2000" dirty="0" smtClean="0">
                <a:solidFill>
                  <a:srgbClr val="002060"/>
                </a:solidFill>
                <a:latin typeface="Century Schoolbook" panose="02040604050505020304" pitchFamily="18" charset="0"/>
                <a:ea typeface="Gulim"/>
              </a:rPr>
              <a:t>ПЗНО </a:t>
            </a:r>
          </a:p>
          <a:p>
            <a:pPr lvl="0" algn="ctr" fontAlgn="base">
              <a:spcBef>
                <a:spcPct val="0"/>
              </a:spcBef>
              <a:buClr>
                <a:srgbClr val="0000FF"/>
              </a:buClr>
              <a:defRPr/>
            </a:pPr>
            <a:r>
              <a:rPr lang="uk-UA" altLang="ru-RU" sz="2000" b="1" dirty="0" smtClean="0">
                <a:solidFill>
                  <a:srgbClr val="002060"/>
                </a:solidFill>
                <a:latin typeface="Century Schoolbook" panose="02040604050505020304" pitchFamily="18" charset="0"/>
                <a:ea typeface="Gulim"/>
              </a:rPr>
              <a:t>не </a:t>
            </a:r>
            <a:r>
              <a:rPr lang="uk-UA" altLang="ru-RU" sz="2000" b="1" dirty="0">
                <a:solidFill>
                  <a:srgbClr val="002060"/>
                </a:solidFill>
                <a:latin typeface="Century Schoolbook" panose="02040604050505020304" pitchFamily="18" charset="0"/>
                <a:ea typeface="Gulim"/>
              </a:rPr>
              <a:t>передбачає </a:t>
            </a:r>
            <a:r>
              <a:rPr lang="uk-UA" altLang="ru-RU" sz="2000" dirty="0">
                <a:solidFill>
                  <a:srgbClr val="002060"/>
                </a:solidFill>
                <a:latin typeface="Century Schoolbook" panose="02040604050505020304" pitchFamily="18" charset="0"/>
                <a:ea typeface="Gulim"/>
              </a:rPr>
              <a:t>автоматичної  реєстрації для участі в основній сесії ЗНО</a:t>
            </a:r>
          </a:p>
        </p:txBody>
      </p:sp>
      <p:sp>
        <p:nvSpPr>
          <p:cNvPr id="9" name="Прямокутник 8"/>
          <p:cNvSpPr/>
          <p:nvPr/>
        </p:nvSpPr>
        <p:spPr>
          <a:xfrm>
            <a:off x="949222" y="2774932"/>
            <a:ext cx="6323841" cy="1477328"/>
          </a:xfrm>
          <a:prstGeom prst="rect">
            <a:avLst/>
          </a:prstGeom>
        </p:spPr>
        <p:txBody>
          <a:bodyPr wrap="square">
            <a:spAutoFit/>
          </a:bodyPr>
          <a:lstStyle/>
          <a:p>
            <a:r>
              <a:rPr lang="uk-UA" altLang="ru-RU" b="1" dirty="0">
                <a:solidFill>
                  <a:srgbClr val="002060"/>
                </a:solidFill>
                <a:latin typeface="Century Schoolbook" panose="02040604050505020304" pitchFamily="18" charset="0"/>
                <a:ea typeface="Gulim"/>
              </a:rPr>
              <a:t>Щоб стати учасником </a:t>
            </a:r>
            <a:r>
              <a:rPr lang="uk-UA" altLang="ru-RU" b="1" dirty="0" smtClean="0">
                <a:solidFill>
                  <a:srgbClr val="002060"/>
                </a:solidFill>
                <a:latin typeface="Century Schoolbook" panose="02040604050505020304" pitchFamily="18" charset="0"/>
                <a:ea typeface="Gulim"/>
              </a:rPr>
              <a:t>ПЗНО потрібно:</a:t>
            </a:r>
          </a:p>
          <a:p>
            <a:pPr marL="285750" indent="-285750">
              <a:buFont typeface="Wingdings" panose="05000000000000000000" pitchFamily="2" charset="2"/>
              <a:buChar char="ü"/>
            </a:pPr>
            <a:r>
              <a:rPr lang="uk-UA" altLang="ru-RU" dirty="0" smtClean="0">
                <a:solidFill>
                  <a:srgbClr val="002060"/>
                </a:solidFill>
                <a:latin typeface="Century Schoolbook" panose="02040604050505020304" pitchFamily="18" charset="0"/>
                <a:ea typeface="Gulim"/>
              </a:rPr>
              <a:t>зареєструватися</a:t>
            </a:r>
            <a:r>
              <a:rPr lang="uk-UA" altLang="ru-RU" b="1" dirty="0" smtClean="0">
                <a:solidFill>
                  <a:srgbClr val="002060"/>
                </a:solidFill>
                <a:latin typeface="Century Schoolbook" panose="02040604050505020304" pitchFamily="18" charset="0"/>
                <a:ea typeface="Gulim"/>
              </a:rPr>
              <a:t> </a:t>
            </a:r>
          </a:p>
          <a:p>
            <a:pPr marL="285750" lvl="0" indent="-285750">
              <a:buFont typeface="Wingdings" panose="05000000000000000000" pitchFamily="2" charset="2"/>
              <a:buChar char="ü"/>
            </a:pPr>
            <a:r>
              <a:rPr lang="uk-UA" altLang="ru-RU" dirty="0">
                <a:solidFill>
                  <a:srgbClr val="002060"/>
                </a:solidFill>
                <a:latin typeface="Century Schoolbook" panose="02040604050505020304" pitchFamily="18" charset="0"/>
                <a:ea typeface="Gulim"/>
              </a:rPr>
              <a:t>здійснити оплату не пізніше </a:t>
            </a:r>
            <a:r>
              <a:rPr lang="uk-UA" altLang="ru-RU" b="1" dirty="0" smtClean="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26.01.2020</a:t>
            </a:r>
            <a:r>
              <a:rPr lang="uk-UA" altLang="ru-RU" dirty="0" smtClean="0">
                <a:solidFill>
                  <a:srgbClr val="002060"/>
                </a:solidFill>
                <a:effectLst>
                  <a:outerShdw blurRad="38100" dist="38100" dir="2700000" algn="tl">
                    <a:srgbClr val="000000">
                      <a:alpha val="43137"/>
                    </a:srgbClr>
                  </a:outerShdw>
                </a:effectLst>
                <a:latin typeface="Century Schoolbook" panose="02040604050505020304" pitchFamily="18" charset="0"/>
                <a:ea typeface="Gulim"/>
              </a:rPr>
              <a:t> </a:t>
            </a:r>
            <a:endParaRPr lang="ru-RU" altLang="ru-RU" dirty="0">
              <a:solidFill>
                <a:srgbClr val="4D4D4D"/>
              </a:solidFill>
              <a:latin typeface="Century Schoolbook" panose="02040604050505020304" pitchFamily="18" charset="0"/>
              <a:ea typeface="Gulim"/>
            </a:endParaRPr>
          </a:p>
          <a:p>
            <a:pPr marL="285750" indent="-285750">
              <a:buFont typeface="Wingdings" panose="05000000000000000000" pitchFamily="2" charset="2"/>
              <a:buChar char="ü"/>
            </a:pPr>
            <a:endParaRPr lang="uk-UA" altLang="ru-RU" b="1" dirty="0" smtClean="0">
              <a:solidFill>
                <a:srgbClr val="002060"/>
              </a:solidFill>
              <a:latin typeface="Century Schoolbook" panose="02040604050505020304" pitchFamily="18" charset="0"/>
              <a:ea typeface="Gulim"/>
            </a:endParaRPr>
          </a:p>
          <a:p>
            <a:endParaRPr lang="uk-UA" b="1" dirty="0"/>
          </a:p>
        </p:txBody>
      </p:sp>
      <p:sp>
        <p:nvSpPr>
          <p:cNvPr id="12" name="Прямокутник 11"/>
          <p:cNvSpPr/>
          <p:nvPr/>
        </p:nvSpPr>
        <p:spPr>
          <a:xfrm>
            <a:off x="5664269" y="2909711"/>
            <a:ext cx="3245852" cy="707886"/>
          </a:xfrm>
          <a:prstGeom prst="rect">
            <a:avLst/>
          </a:prstGeom>
        </p:spPr>
        <p:txBody>
          <a:bodyPr wrap="square">
            <a:spAutoFit/>
          </a:bodyPr>
          <a:lstStyle/>
          <a:p>
            <a:pPr lvl="0" algn="ctr" fontAlgn="base">
              <a:spcAft>
                <a:spcPct val="0"/>
              </a:spcAft>
              <a:defRPr/>
            </a:pPr>
            <a:r>
              <a:rPr lang="uk-UA" altLang="ru-RU" sz="2000" b="1" dirty="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В</a:t>
            </a: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артість</a:t>
            </a:r>
            <a:r>
              <a:rPr lang="ru-RU"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 ПЗНО  </a:t>
            </a:r>
          </a:p>
          <a:p>
            <a:pPr lvl="0" algn="ctr" fontAlgn="base">
              <a:spcAft>
                <a:spcPct val="0"/>
              </a:spcAft>
              <a:defRPr/>
            </a:pP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150 грн 00 коп.</a:t>
            </a:r>
            <a:endParaRPr lang="ru-RU" altLang="ru-RU" sz="2000"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endParaRPr>
          </a:p>
        </p:txBody>
      </p:sp>
      <p:sp>
        <p:nvSpPr>
          <p:cNvPr id="14" name="Прямокутник 13"/>
          <p:cNvSpPr/>
          <p:nvPr/>
        </p:nvSpPr>
        <p:spPr>
          <a:xfrm>
            <a:off x="831273" y="5587993"/>
            <a:ext cx="7363024" cy="313932"/>
          </a:xfrm>
          <a:prstGeom prst="rect">
            <a:avLst/>
          </a:prstGeom>
        </p:spPr>
        <p:txBody>
          <a:bodyPr wrap="square">
            <a:spAutoFit/>
          </a:bodyPr>
          <a:lstStyle/>
          <a:p>
            <a:pPr algn="ctr">
              <a:lnSpc>
                <a:spcPct val="80000"/>
              </a:lnSpc>
              <a:spcAft>
                <a:spcPct val="40000"/>
              </a:spcAft>
              <a:buClr>
                <a:srgbClr val="2C16CC"/>
              </a:buClr>
              <a:defRPr/>
            </a:pPr>
            <a:r>
              <a:rPr lang="uk-UA" altLang="ru-RU" b="1" dirty="0">
                <a:solidFill>
                  <a:srgbClr val="002060"/>
                </a:solidFill>
                <a:latin typeface="Century Schoolbook" panose="02040604050505020304" pitchFamily="18" charset="0"/>
              </a:rPr>
              <a:t>Можна скласти лише один предмет в день тестування</a:t>
            </a: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5489485"/>
            <a:ext cx="231930" cy="484858"/>
          </a:xfrm>
          <a:prstGeom prst="rect">
            <a:avLst/>
          </a:prstGeom>
        </p:spPr>
      </p:pic>
    </p:spTree>
    <p:extLst>
      <p:ext uri="{BB962C8B-B14F-4D97-AF65-F5344CB8AC3E}">
        <p14:creationId xmlns:p14="http://schemas.microsoft.com/office/powerpoint/2010/main" val="152128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652654"/>
            <a:ext cx="1164437" cy="1205345"/>
          </a:xfrm>
          <a:prstGeom prst="rect">
            <a:avLst/>
          </a:prstGeom>
        </p:spPr>
      </p:pic>
      <p:pic>
        <p:nvPicPr>
          <p:cNvPr id="11" name="Рисунок 10"/>
          <p:cNvPicPr>
            <a:picLocks noChangeAspect="1"/>
          </p:cNvPicPr>
          <p:nvPr/>
        </p:nvPicPr>
        <p:blipFill>
          <a:blip r:embed="rId3"/>
          <a:stretch>
            <a:fillRect/>
          </a:stretch>
        </p:blipFill>
        <p:spPr>
          <a:xfrm>
            <a:off x="55995" y="1199064"/>
            <a:ext cx="8988131" cy="5374166"/>
          </a:xfrm>
          <a:prstGeom prst="rect">
            <a:avLst/>
          </a:prstGeom>
        </p:spPr>
      </p:pic>
      <p:sp>
        <p:nvSpPr>
          <p:cNvPr id="7" name="Прямокутник 6"/>
          <p:cNvSpPr/>
          <p:nvPr/>
        </p:nvSpPr>
        <p:spPr>
          <a:xfrm>
            <a:off x="869836" y="4245815"/>
            <a:ext cx="7830028" cy="158418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кутник 9"/>
          <p:cNvSpPr/>
          <p:nvPr/>
        </p:nvSpPr>
        <p:spPr>
          <a:xfrm>
            <a:off x="841839" y="2716177"/>
            <a:ext cx="7849632" cy="10809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кутник 4"/>
          <p:cNvSpPr/>
          <p:nvPr/>
        </p:nvSpPr>
        <p:spPr>
          <a:xfrm>
            <a:off x="841839" y="1676506"/>
            <a:ext cx="7886022" cy="6961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598429" y="233148"/>
            <a:ext cx="7501692" cy="1031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260747" y="502964"/>
            <a:ext cx="6191795" cy="518882"/>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r>
              <a:rPr lang="uk-UA" sz="2800" dirty="0" smtClean="0">
                <a:solidFill>
                  <a:srgbClr val="7030A0"/>
                </a:solidFill>
                <a:latin typeface="Century Schoolbook" panose="02040604050505020304" pitchFamily="18" charset="0"/>
              </a:rPr>
              <a:t>У день проходження </a:t>
            </a:r>
            <a:r>
              <a:rPr lang="uk-UA" sz="2800" dirty="0">
                <a:solidFill>
                  <a:srgbClr val="7030A0"/>
                </a:solidFill>
                <a:latin typeface="Century Schoolbook" panose="02040604050505020304" pitchFamily="18" charset="0"/>
              </a:rPr>
              <a:t>ПЗНО–2020</a:t>
            </a:r>
            <a:endParaRPr lang="ru-RU" sz="28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805448" y="846535"/>
            <a:ext cx="7830028" cy="5527667"/>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sz="4200" b="1" i="1" u="sng"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spcBef>
                <a:spcPct val="0"/>
              </a:spcBef>
              <a:spcAft>
                <a:spcPct val="0"/>
              </a:spcAft>
              <a:defRPr/>
            </a:pPr>
            <a:r>
              <a:rPr lang="uk-UA" altLang="ru-RU" i="1" kern="0" dirty="0" smtClean="0">
                <a:solidFill>
                  <a:srgbClr val="2C16CC"/>
                </a:solidFill>
                <a:effectLst>
                  <a:outerShdw blurRad="38100" dist="38100" dir="2700000" algn="tl">
                    <a:srgbClr val="C0C0C0"/>
                  </a:outerShdw>
                </a:effectLst>
                <a:latin typeface="Century Schoolbook" panose="02040604050505020304" pitchFamily="18" charset="0"/>
                <a:ea typeface="Gulim"/>
              </a:rPr>
              <a:t> </a:t>
            </a:r>
            <a:endParaRPr lang="uk-UA" altLang="ru-RU" kern="0" dirty="0" smtClean="0">
              <a:solidFill>
                <a:srgbClr val="002060"/>
              </a:solidFill>
              <a:latin typeface="Century Schoolbook" panose="02040604050505020304" pitchFamily="18" charset="0"/>
              <a:ea typeface="Gulim"/>
            </a:endParaRPr>
          </a:p>
          <a:p>
            <a:pPr lvl="0" algn="ctr" fontAlgn="base">
              <a:spcBef>
                <a:spcPct val="20000"/>
              </a:spcBef>
              <a:spcAft>
                <a:spcPct val="0"/>
              </a:spcAft>
              <a:buClr>
                <a:srgbClr val="2C16CC"/>
              </a:buClr>
              <a:defRPr/>
            </a:pPr>
            <a:r>
              <a:rPr lang="uk-UA" altLang="ru-RU" sz="1600" i="1" kern="0" dirty="0" smtClean="0">
                <a:solidFill>
                  <a:srgbClr val="002060"/>
                </a:solidFill>
                <a:latin typeface="Century Schoolbook" panose="02040604050505020304" pitchFamily="18" charset="0"/>
              </a:rPr>
              <a:t> </a:t>
            </a:r>
            <a:br>
              <a:rPr lang="uk-UA" altLang="ru-RU" sz="1600" i="1" kern="0" dirty="0" smtClean="0">
                <a:solidFill>
                  <a:srgbClr val="002060"/>
                </a:solidFill>
                <a:latin typeface="Century Schoolbook" panose="02040604050505020304" pitchFamily="18" charset="0"/>
              </a:rPr>
            </a:br>
            <a:r>
              <a:rPr lang="uk-UA" altLang="ru-RU" kern="0" dirty="0" smtClean="0">
                <a:solidFill>
                  <a:srgbClr val="002060"/>
                </a:solidFill>
                <a:latin typeface="Century Schoolbook" panose="02040604050505020304" pitchFamily="18" charset="0"/>
              </a:rPr>
              <a:t>До </a:t>
            </a:r>
            <a:r>
              <a:rPr lang="uk-UA" altLang="ru-RU" sz="20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02.03.2020</a:t>
            </a:r>
            <a:r>
              <a:rPr lang="uk-UA" altLang="ru-RU" kern="0" dirty="0" smtClean="0">
                <a:solidFill>
                  <a:srgbClr val="002060"/>
                </a:solidFill>
                <a:latin typeface="Century Schoolbook" panose="02040604050505020304" pitchFamily="18" charset="0"/>
              </a:rPr>
              <a:t> з</a:t>
            </a:r>
            <a:r>
              <a:rPr lang="ru-RU" altLang="ru-RU" kern="0" dirty="0" smtClean="0">
                <a:solidFill>
                  <a:srgbClr val="002060"/>
                </a:solidFill>
                <a:latin typeface="Century Schoolbook" panose="02040604050505020304" pitchFamily="18" charset="0"/>
              </a:rPr>
              <a:t>а</a:t>
            </a:r>
            <a:r>
              <a:rPr lang="uk-UA" altLang="ru-RU" kern="0" dirty="0" smtClean="0">
                <a:solidFill>
                  <a:srgbClr val="002060"/>
                </a:solidFill>
                <a:latin typeface="Century Schoolbook" panose="02040604050505020304" pitchFamily="18" charset="0"/>
              </a:rPr>
              <a:t>прошення  у “Особистому кабінеті учасника пробного ЗНО” на сайті КРЦОЯО</a:t>
            </a:r>
          </a:p>
          <a:p>
            <a:pPr marL="342900" lvl="0" indent="-342900" algn="ctr" fontAlgn="base">
              <a:lnSpc>
                <a:spcPct val="80000"/>
              </a:lnSpc>
              <a:spcBef>
                <a:spcPct val="20000"/>
              </a:spcBef>
              <a:spcAft>
                <a:spcPct val="0"/>
              </a:spcAft>
              <a:buClr>
                <a:srgbClr val="2C16CC"/>
              </a:buClr>
              <a:defRPr/>
            </a:pPr>
            <a:endParaRPr lang="uk-UA" altLang="ru-RU" sz="1600" i="1" kern="0" dirty="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2C16CC"/>
              </a:buClr>
              <a:defRPr/>
            </a:pPr>
            <a:r>
              <a:rPr lang="uk-UA" altLang="ru-RU" sz="1600" kern="0" dirty="0">
                <a:solidFill>
                  <a:srgbClr val="002060"/>
                </a:solidFill>
                <a:latin typeface="Century Schoolbook" panose="02040604050505020304" pitchFamily="18" charset="0"/>
              </a:rPr>
              <a:t> </a:t>
            </a:r>
            <a:endParaRPr lang="uk-UA" altLang="ru-RU" sz="1600" kern="0" dirty="0" smtClean="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2C16CC"/>
              </a:buClr>
              <a:defRPr/>
            </a:pPr>
            <a:r>
              <a:rPr lang="uk-UA" altLang="ru-RU" kern="0" dirty="0" smtClean="0">
                <a:solidFill>
                  <a:srgbClr val="002060"/>
                </a:solidFill>
                <a:latin typeface="Century Schoolbook" panose="02040604050505020304" pitchFamily="18" charset="0"/>
              </a:rPr>
              <a:t>У </a:t>
            </a:r>
            <a:r>
              <a:rPr lang="uk-UA" altLang="ru-RU" kern="0" dirty="0">
                <a:solidFill>
                  <a:srgbClr val="002060"/>
                </a:solidFill>
                <a:latin typeface="Century Schoolbook" panose="02040604050505020304" pitchFamily="18" charset="0"/>
              </a:rPr>
              <a:t>пункті проведення </a:t>
            </a:r>
            <a:r>
              <a:rPr lang="uk-UA" altLang="ru-RU" kern="0" dirty="0" smtClean="0">
                <a:solidFill>
                  <a:srgbClr val="002060"/>
                </a:solidFill>
                <a:latin typeface="Century Schoolbook" panose="02040604050505020304" pitchFamily="18" charset="0"/>
              </a:rPr>
              <a:t>ПЗНО </a:t>
            </a:r>
            <a:r>
              <a:rPr lang="uk-UA" altLang="ru-RU" kern="0" dirty="0">
                <a:solidFill>
                  <a:srgbClr val="002060"/>
                </a:solidFill>
                <a:latin typeface="Century Schoolbook" panose="02040604050505020304" pitchFamily="18" charset="0"/>
              </a:rPr>
              <a:t>учасник повинен </a:t>
            </a:r>
            <a:r>
              <a:rPr lang="uk-UA" altLang="ru-RU" kern="0" dirty="0" smtClean="0">
                <a:solidFill>
                  <a:srgbClr val="002060"/>
                </a:solidFill>
                <a:latin typeface="Century Schoolbook" panose="02040604050505020304" pitchFamily="18" charset="0"/>
              </a:rPr>
              <a:t>пред’явити: </a:t>
            </a:r>
            <a:endParaRPr lang="uk-UA" altLang="ru-RU" kern="0" dirty="0">
              <a:solidFill>
                <a:srgbClr val="002060"/>
              </a:solidFill>
              <a:latin typeface="Century Schoolbook" panose="02040604050505020304" pitchFamily="18" charset="0"/>
            </a:endParaRPr>
          </a:p>
          <a:p>
            <a:pPr marL="742950" lvl="1" indent="-285750" fontAlgn="base">
              <a:lnSpc>
                <a:spcPct val="80000"/>
              </a:lnSpc>
              <a:spcBef>
                <a:spcPct val="20000"/>
              </a:spcBef>
              <a:spcAft>
                <a:spcPct val="0"/>
              </a:spcAft>
              <a:buClr>
                <a:srgbClr val="000099"/>
              </a:buClr>
              <a:buSzPct val="60000"/>
              <a:buFont typeface="Wingdings" panose="05000000000000000000" pitchFamily="2" charset="2"/>
              <a:buChar char="Ø"/>
              <a:defRPr/>
            </a:pPr>
            <a:r>
              <a:rPr lang="uk-UA" altLang="ru-RU" kern="0" dirty="0">
                <a:solidFill>
                  <a:srgbClr val="002060"/>
                </a:solidFill>
                <a:latin typeface="Times New Roman" panose="02020603050405020304" pitchFamily="18" charset="0"/>
                <a:cs typeface="Times New Roman" panose="02020603050405020304" pitchFamily="18" charset="0"/>
              </a:rPr>
              <a:t>паспортний </a:t>
            </a:r>
            <a:r>
              <a:rPr lang="uk-UA" altLang="ru-RU" kern="0" dirty="0" smtClean="0">
                <a:solidFill>
                  <a:srgbClr val="002060"/>
                </a:solidFill>
                <a:latin typeface="Times New Roman" panose="02020603050405020304" pitchFamily="18" charset="0"/>
                <a:cs typeface="Times New Roman" panose="02020603050405020304" pitchFamily="18" charset="0"/>
              </a:rPr>
              <a:t>документ;</a:t>
            </a:r>
            <a:endParaRPr lang="uk-UA" altLang="ru-RU" kern="0" dirty="0">
              <a:solidFill>
                <a:srgbClr val="002060"/>
              </a:solidFill>
              <a:latin typeface="Times New Roman" panose="02020603050405020304" pitchFamily="18" charset="0"/>
              <a:cs typeface="Times New Roman" panose="02020603050405020304" pitchFamily="18" charset="0"/>
            </a:endParaRPr>
          </a:p>
          <a:p>
            <a:pPr marL="742950" lvl="1" indent="-285750" fontAlgn="base">
              <a:lnSpc>
                <a:spcPct val="80000"/>
              </a:lnSpc>
              <a:spcBef>
                <a:spcPct val="20000"/>
              </a:spcBef>
              <a:spcAft>
                <a:spcPct val="0"/>
              </a:spcAft>
              <a:buClr>
                <a:srgbClr val="000099"/>
              </a:buClr>
              <a:buSzPct val="60000"/>
              <a:buFont typeface="Wingdings" panose="05000000000000000000" pitchFamily="2" charset="2"/>
              <a:buChar char="Ø"/>
              <a:defRPr/>
            </a:pPr>
            <a:r>
              <a:rPr lang="uk-UA" altLang="ru-RU" kern="0" dirty="0">
                <a:solidFill>
                  <a:srgbClr val="002060"/>
                </a:solidFill>
                <a:latin typeface="Times New Roman" panose="02020603050405020304" pitchFamily="18" charset="0"/>
                <a:cs typeface="Times New Roman" panose="02020603050405020304" pitchFamily="18" charset="0"/>
              </a:rPr>
              <a:t>запрошення</a:t>
            </a:r>
          </a:p>
          <a:p>
            <a:pPr marL="342900" lvl="0" indent="-342900" fontAlgn="base">
              <a:lnSpc>
                <a:spcPct val="80000"/>
              </a:lnSpc>
              <a:spcBef>
                <a:spcPct val="20000"/>
              </a:spcBef>
              <a:spcAft>
                <a:spcPct val="0"/>
              </a:spcAft>
              <a:buClr>
                <a:srgbClr val="0ABDC6"/>
              </a:buClr>
              <a:defRPr/>
            </a:pPr>
            <a:endParaRPr lang="uk-UA" altLang="ru-RU" sz="1600" i="1" kern="0" dirty="0">
              <a:solidFill>
                <a:srgbClr val="002060"/>
              </a:solidFill>
              <a:latin typeface="Century Schoolbook" panose="02040604050505020304" pitchFamily="18" charset="0"/>
            </a:endParaRPr>
          </a:p>
          <a:p>
            <a:pPr lvl="0" fontAlgn="base">
              <a:spcAft>
                <a:spcPct val="0"/>
              </a:spcAft>
              <a:buClr>
                <a:srgbClr val="2C16CC"/>
              </a:buClr>
              <a:defRPr/>
            </a:pPr>
            <a:r>
              <a:rPr lang="uk-UA" altLang="ru-RU" sz="1600" i="1" kern="0" dirty="0">
                <a:solidFill>
                  <a:srgbClr val="002060"/>
                </a:solidFill>
                <a:effectLst>
                  <a:outerShdw blurRad="38100" dist="38100" dir="2700000" algn="tl">
                    <a:srgbClr val="C0C0C0"/>
                  </a:outerShdw>
                </a:effectLst>
                <a:latin typeface="Century Schoolbook" panose="02040604050505020304" pitchFamily="18" charset="0"/>
              </a:rPr>
              <a:t> </a:t>
            </a:r>
            <a:endParaRPr lang="uk-UA" altLang="ru-RU" sz="1600" i="1" kern="0" dirty="0" smtClean="0">
              <a:solidFill>
                <a:srgbClr val="002060"/>
              </a:solidFill>
              <a:effectLst>
                <a:outerShdw blurRad="38100" dist="38100" dir="2700000" algn="tl">
                  <a:srgbClr val="C0C0C0"/>
                </a:outerShdw>
              </a:effectLst>
              <a:latin typeface="Century Schoolbook" panose="02040604050505020304" pitchFamily="18" charset="0"/>
            </a:endParaRPr>
          </a:p>
          <a:p>
            <a:pPr lvl="0" fontAlgn="base">
              <a:spcAft>
                <a:spcPct val="0"/>
              </a:spcAft>
              <a:buClr>
                <a:srgbClr val="2C16CC"/>
              </a:buClr>
              <a:defRPr/>
            </a:pPr>
            <a:endParaRPr lang="uk-UA" altLang="ru-RU" sz="1600" i="1" kern="0" dirty="0">
              <a:solidFill>
                <a:srgbClr val="002060"/>
              </a:solidFill>
              <a:effectLst>
                <a:outerShdw blurRad="38100" dist="38100" dir="2700000" algn="tl">
                  <a:srgbClr val="C0C0C0"/>
                </a:outerShdw>
              </a:effectLst>
              <a:latin typeface="Century Schoolbook" panose="02040604050505020304" pitchFamily="18" charset="0"/>
            </a:endParaRPr>
          </a:p>
          <a:p>
            <a:pPr lvl="0" fontAlgn="base">
              <a:spcAft>
                <a:spcPct val="0"/>
              </a:spcAft>
              <a:buClr>
                <a:srgbClr val="2C16CC"/>
              </a:buClr>
              <a:defRPr/>
            </a:pPr>
            <a:r>
              <a:rPr lang="uk-UA" altLang="ru-RU" b="1"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    У </a:t>
            </a:r>
            <a:r>
              <a:rPr lang="uk-UA" altLang="ru-RU" b="1" kern="0" dirty="0">
                <a:solidFill>
                  <a:srgbClr val="C00000"/>
                </a:solidFill>
                <a:effectLst>
                  <a:outerShdw blurRad="38100" dist="38100" dir="2700000" algn="tl">
                    <a:srgbClr val="000000">
                      <a:alpha val="43137"/>
                    </a:srgbClr>
                  </a:outerShdw>
                </a:effectLst>
                <a:latin typeface="Century Schoolbook" panose="02040604050505020304" pitchFamily="18" charset="0"/>
              </a:rPr>
              <a:t>разі неучасті </a:t>
            </a:r>
            <a:r>
              <a:rPr lang="uk-UA" altLang="ru-RU" b="1" kern="0" dirty="0">
                <a:solidFill>
                  <a:srgbClr val="C00000"/>
                </a:solidFill>
                <a:latin typeface="Century Schoolbook" panose="02040604050505020304" pitchFamily="18" charset="0"/>
              </a:rPr>
              <a:t>особи в П</a:t>
            </a:r>
            <a:r>
              <a:rPr lang="uk-UA" altLang="ru-RU" b="1" kern="0" dirty="0" smtClean="0">
                <a:solidFill>
                  <a:srgbClr val="C00000"/>
                </a:solidFill>
                <a:latin typeface="Century Schoolbook" panose="02040604050505020304" pitchFamily="18" charset="0"/>
              </a:rPr>
              <a:t>ЗНО </a:t>
            </a:r>
            <a:r>
              <a:rPr lang="uk-UA" altLang="ru-RU" b="1" kern="0" dirty="0">
                <a:solidFill>
                  <a:srgbClr val="C00000"/>
                </a:solidFill>
                <a:latin typeface="Century Schoolbook" panose="02040604050505020304" pitchFamily="18" charset="0"/>
              </a:rPr>
              <a:t>сплачені кошти </a:t>
            </a:r>
            <a:r>
              <a:rPr lang="uk-UA" altLang="ru-RU" b="1" kern="0" dirty="0" smtClean="0">
                <a:solidFill>
                  <a:srgbClr val="C00000"/>
                </a:solidFill>
                <a:latin typeface="Century Schoolbook" panose="02040604050505020304" pitchFamily="18" charset="0"/>
              </a:rPr>
              <a:t>НЕ повертаються</a:t>
            </a:r>
          </a:p>
          <a:p>
            <a:pPr lvl="0" fontAlgn="base">
              <a:spcAft>
                <a:spcPct val="0"/>
              </a:spcAft>
              <a:buClr>
                <a:srgbClr val="2C16CC"/>
              </a:buClr>
              <a:defRPr/>
            </a:pPr>
            <a:endParaRPr lang="uk-UA" altLang="ru-RU" kern="0" dirty="0" smtClean="0">
              <a:solidFill>
                <a:srgbClr val="002060"/>
              </a:solidFill>
              <a:effectLst>
                <a:outerShdw blurRad="38100" dist="38100" dir="2700000" algn="tl">
                  <a:srgbClr val="000000">
                    <a:alpha val="43137"/>
                  </a:srgbClr>
                </a:outerShdw>
              </a:effectLst>
              <a:latin typeface="Century Schoolbook" panose="02040604050505020304" pitchFamily="18" charset="0"/>
            </a:endParaRPr>
          </a:p>
          <a:p>
            <a:pPr lvl="0" algn="ctr" fontAlgn="base">
              <a:spcAft>
                <a:spcPct val="0"/>
              </a:spcAft>
              <a:buClr>
                <a:srgbClr val="2C16CC"/>
              </a:buClr>
              <a:defRPr/>
            </a:pPr>
            <a:r>
              <a:rPr lang="uk-UA" altLang="ru-RU" kern="0" dirty="0" smtClean="0">
                <a:solidFill>
                  <a:srgbClr val="002060"/>
                </a:solidFill>
                <a:latin typeface="Century Schoolbook" panose="02040604050505020304" pitchFamily="18" charset="0"/>
              </a:rPr>
              <a:t>Учасник має право отримати комплект тестових матеріалів, звернувшись у триденний термін за </a:t>
            </a:r>
            <a:r>
              <a:rPr lang="uk-UA" altLang="ru-RU" kern="0" dirty="0" err="1" smtClean="0">
                <a:solidFill>
                  <a:srgbClr val="002060"/>
                </a:solidFill>
                <a:latin typeface="Century Schoolbook" panose="02040604050505020304" pitchFamily="18" charset="0"/>
              </a:rPr>
              <a:t>адресою</a:t>
            </a:r>
            <a:r>
              <a:rPr lang="uk-UA" altLang="ru-RU" kern="0" dirty="0" smtClean="0">
                <a:solidFill>
                  <a:srgbClr val="002060"/>
                </a:solidFill>
                <a:latin typeface="Century Schoolbook" panose="02040604050505020304" pitchFamily="18" charset="0"/>
              </a:rPr>
              <a:t>, указаною в запроше</a:t>
            </a:r>
            <a:r>
              <a:rPr lang="uk-UA" altLang="ru-RU" kern="0" dirty="0" smtClean="0">
                <a:solidFill>
                  <a:srgbClr val="002060"/>
                </a:solidFill>
                <a:latin typeface="Times New Roman" panose="02020603050405020304" pitchFamily="18" charset="0"/>
              </a:rPr>
              <a:t>нні</a:t>
            </a:r>
            <a:endParaRPr lang="uk-UA" altLang="ru-RU" i="1" kern="0" dirty="0" smtClean="0">
              <a:solidFill>
                <a:srgbClr val="002060"/>
              </a:solidFill>
              <a:latin typeface="Times New Roman" panose="02020603050405020304" pitchFamily="18" charset="0"/>
            </a:endParaRPr>
          </a:p>
          <a:p>
            <a:pPr algn="ct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pic>
        <p:nvPicPr>
          <p:cNvPr id="8" name="Рисунок 7"/>
          <p:cNvPicPr>
            <a:picLocks noChangeAspect="1"/>
          </p:cNvPicPr>
          <p:nvPr/>
        </p:nvPicPr>
        <p:blipFill>
          <a:blip r:embed="rId5"/>
          <a:stretch>
            <a:fillRect/>
          </a:stretch>
        </p:blipFill>
        <p:spPr>
          <a:xfrm>
            <a:off x="927971" y="4933416"/>
            <a:ext cx="472932" cy="382850"/>
          </a:xfrm>
          <a:prstGeom prst="rect">
            <a:avLst/>
          </a:prstGeom>
        </p:spPr>
      </p:pic>
    </p:spTree>
    <p:extLst>
      <p:ext uri="{BB962C8B-B14F-4D97-AF65-F5344CB8AC3E}">
        <p14:creationId xmlns:p14="http://schemas.microsoft.com/office/powerpoint/2010/main" val="237284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6" y="5214849"/>
            <a:ext cx="1837281" cy="1643151"/>
          </a:xfrm>
          <a:prstGeom prst="rect">
            <a:avLst/>
          </a:prstGeom>
        </p:spPr>
      </p:pic>
      <p:pic>
        <p:nvPicPr>
          <p:cNvPr id="4" name="Рисунок 3"/>
          <p:cNvPicPr>
            <a:picLocks noChangeAspect="1"/>
          </p:cNvPicPr>
          <p:nvPr/>
        </p:nvPicPr>
        <p:blipFill>
          <a:blip r:embed="rId4"/>
          <a:stretch>
            <a:fillRect/>
          </a:stretch>
        </p:blipFill>
        <p:spPr>
          <a:xfrm>
            <a:off x="115844" y="801615"/>
            <a:ext cx="8458200" cy="5601815"/>
          </a:xfrm>
          <a:prstGeom prst="rect">
            <a:avLst/>
          </a:prstGeom>
        </p:spPr>
      </p:pic>
      <p:sp>
        <p:nvSpPr>
          <p:cNvPr id="60" name="Овал 59"/>
          <p:cNvSpPr/>
          <p:nvPr/>
        </p:nvSpPr>
        <p:spPr>
          <a:xfrm>
            <a:off x="1650638" y="538687"/>
            <a:ext cx="6062884"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44685" y="80161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 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2344685" y="2226794"/>
            <a:ext cx="4695943" cy="1052596"/>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lgn="ctr">
              <a:spcAft>
                <a:spcPct val="60000"/>
              </a:spcAft>
              <a:buClr>
                <a:srgbClr val="C00000"/>
              </a:buClr>
              <a:defRPr/>
            </a:pP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Основна сесія  </a:t>
            </a:r>
          </a:p>
          <a:p>
            <a:pPr algn="ctr">
              <a:spcAft>
                <a:spcPct val="60000"/>
              </a:spcAft>
              <a:buClr>
                <a:srgbClr val="C00000"/>
              </a:buClr>
              <a:defRPr/>
            </a:pPr>
            <a:r>
              <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21.05</a:t>
            </a:r>
            <a:r>
              <a:rPr lang="uk-UA" altLang="ru-RU" sz="2400" kern="0" dirty="0" smtClean="0">
                <a:solidFill>
                  <a:srgbClr val="CD2A09"/>
                </a:solidFill>
                <a:effectLst>
                  <a:outerShdw blurRad="38100" dist="38100" dir="2700000" algn="tl">
                    <a:srgbClr val="000000">
                      <a:alpha val="43137"/>
                    </a:srgbClr>
                  </a:outerShdw>
                </a:effectLst>
                <a:latin typeface="Century Schoolbook" panose="02040604050505020304" pitchFamily="18" charset="0"/>
              </a:rPr>
              <a:t> </a:t>
            </a: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15.06.2020</a:t>
            </a:r>
            <a:endPar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
        <p:nvSpPr>
          <p:cNvPr id="9" name="TextBox 8"/>
          <p:cNvSpPr txBox="1"/>
          <p:nvPr/>
        </p:nvSpPr>
        <p:spPr>
          <a:xfrm>
            <a:off x="2344685" y="3728957"/>
            <a:ext cx="4695943" cy="1052596"/>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lgn="ctr">
              <a:spcAft>
                <a:spcPct val="60000"/>
              </a:spcAft>
              <a:buClr>
                <a:srgbClr val="C00000"/>
              </a:buClr>
              <a:defRPr/>
            </a:pP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Додаткова сесія</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 </a:t>
            </a:r>
          </a:p>
          <a:p>
            <a:pPr algn="ctr">
              <a:spcAft>
                <a:spcPct val="60000"/>
              </a:spcAft>
              <a:buClr>
                <a:srgbClr val="C00000"/>
              </a:buClr>
              <a:defRPr/>
            </a:pP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25.06 -17.07.2020</a:t>
            </a:r>
            <a:endPar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3280915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clrChange>
              <a:clrFrom>
                <a:srgbClr val="F6F6F6"/>
              </a:clrFrom>
              <a:clrTo>
                <a:srgbClr val="F6F6F6">
                  <a:alpha val="0"/>
                </a:srgbClr>
              </a:clrTo>
            </a:clrChange>
          </a:blip>
          <a:stretch>
            <a:fillRect/>
          </a:stretch>
        </p:blipFill>
        <p:spPr>
          <a:xfrm>
            <a:off x="0" y="5580542"/>
            <a:ext cx="1282536" cy="1277458"/>
          </a:xfrm>
          <a:prstGeom prst="rect">
            <a:avLst/>
          </a:prstGeom>
        </p:spPr>
      </p:pic>
      <p:pic>
        <p:nvPicPr>
          <p:cNvPr id="11" name="Рисунок 10"/>
          <p:cNvPicPr>
            <a:picLocks noChangeAspect="1"/>
          </p:cNvPicPr>
          <p:nvPr/>
        </p:nvPicPr>
        <p:blipFill>
          <a:blip r:embed="rId3"/>
          <a:stretch>
            <a:fillRect/>
          </a:stretch>
        </p:blipFill>
        <p:spPr>
          <a:xfrm>
            <a:off x="0" y="1072773"/>
            <a:ext cx="9144000" cy="5374166"/>
          </a:xfrm>
          <a:prstGeom prst="rect">
            <a:avLst/>
          </a:prstGeom>
        </p:spPr>
      </p:pic>
      <p:sp>
        <p:nvSpPr>
          <p:cNvPr id="12" name="Прямокутник 11"/>
          <p:cNvSpPr/>
          <p:nvPr/>
        </p:nvSpPr>
        <p:spPr>
          <a:xfrm>
            <a:off x="542035" y="4950646"/>
            <a:ext cx="8297163" cy="16978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кутник 12"/>
          <p:cNvSpPr/>
          <p:nvPr/>
        </p:nvSpPr>
        <p:spPr>
          <a:xfrm>
            <a:off x="571532" y="3061566"/>
            <a:ext cx="8267667" cy="1697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p:cNvSpPr/>
          <p:nvPr/>
        </p:nvSpPr>
        <p:spPr>
          <a:xfrm>
            <a:off x="609600" y="1273938"/>
            <a:ext cx="8229600" cy="16978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542434" y="134076"/>
            <a:ext cx="7501692" cy="1031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197382" y="395412"/>
            <a:ext cx="6191795" cy="518882"/>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r>
              <a:rPr lang="uk-UA" sz="2800" dirty="0" smtClean="0">
                <a:solidFill>
                  <a:srgbClr val="7030A0"/>
                </a:solidFill>
                <a:latin typeface="Century Schoolbook" panose="02040604050505020304" pitchFamily="18" charset="0"/>
              </a:rPr>
              <a:t>Результати пробного ЗНО–2020</a:t>
            </a:r>
            <a:endParaRPr lang="ru-RU" sz="28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457200" y="713129"/>
            <a:ext cx="8554065" cy="6771084"/>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sz="4200" b="1" i="1" u="sng"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defRPr/>
            </a:pPr>
            <a:r>
              <a:rPr lang="uk-UA" altLang="ru-RU" i="1" kern="0" dirty="0" smtClean="0">
                <a:solidFill>
                  <a:srgbClr val="2C16CC"/>
                </a:solidFill>
                <a:effectLst>
                  <a:outerShdw blurRad="38100" dist="38100" dir="2700000" algn="tl">
                    <a:srgbClr val="C0C0C0"/>
                  </a:outerShdw>
                </a:effectLst>
                <a:latin typeface="Century Schoolbook" panose="02040604050505020304" pitchFamily="18" charset="0"/>
                <a:ea typeface="Gulim"/>
              </a:rPr>
              <a:t> </a:t>
            </a:r>
            <a:endParaRPr lang="uk-UA" altLang="ru-RU" kern="0" dirty="0" smtClean="0">
              <a:solidFill>
                <a:srgbClr val="002060"/>
              </a:solidFill>
              <a:latin typeface="Century Schoolbook" panose="02040604050505020304" pitchFamily="18" charset="0"/>
              <a:ea typeface="Gulim"/>
            </a:endParaRPr>
          </a:p>
          <a:p>
            <a:pPr lvl="0" algn="ctr" fontAlgn="base">
              <a:buClr>
                <a:srgbClr val="2C16CC"/>
              </a:buClr>
              <a:defRPr/>
            </a:pP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Уведення</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відповідей</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до </a:t>
            </a:r>
            <a:r>
              <a:rPr lang="ru-RU" altLang="ru-RU" kern="0" dirty="0" err="1">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сервісу</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endPar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Визначення результатів пробного зовнішнього незалежного оцінювання» </a:t>
            </a:r>
            <a:endPar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 «Особистому кабінеті учасника пробного ЗНО</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p>
          <a:p>
            <a:pPr lvl="0" algn="ctr" fontAlgn="base">
              <a:buClr>
                <a:srgbClr val="2C16CC"/>
              </a:buClr>
              <a:defRPr/>
            </a:pPr>
            <a:endParaRPr lang="ru-RU" altLang="ru-RU" kern="0" dirty="0" smtClean="0">
              <a:latin typeface="Century Schoolbook" panose="02040604050505020304" pitchFamily="18" charset="0"/>
            </a:endParaRPr>
          </a:p>
          <a:p>
            <a:pPr marL="285750" lvl="1" indent="-20638">
              <a:buClr>
                <a:srgbClr val="2532B1"/>
              </a:buClr>
              <a:buFont typeface="Wingdings" panose="05000000000000000000" pitchFamily="2" charset="2"/>
              <a:buChar char="ü"/>
              <a:defRPr/>
            </a:pPr>
            <a:r>
              <a:rPr lang="uk-UA" sz="1600" dirty="0" smtClean="0">
                <a:solidFill>
                  <a:schemeClr val="accent5">
                    <a:lumMod val="50000"/>
                  </a:schemeClr>
                </a:solidFill>
                <a:latin typeface="Century Schoolbook" panose="02040604050505020304" pitchFamily="18" charset="0"/>
                <a:cs typeface="Times New Roman" panose="02020603050405020304" pitchFamily="18" charset="0"/>
              </a:rPr>
              <a:t>з української мови і літератури </a:t>
            </a:r>
            <a:r>
              <a:rPr lang="uk-UA" sz="1600" b="1" dirty="0" smtClean="0">
                <a:solidFill>
                  <a:srgbClr val="BE3418"/>
                </a:solidFill>
                <a:latin typeface="Century Schoolbook" panose="02040604050505020304" pitchFamily="18" charset="0"/>
                <a:cs typeface="Times New Roman" panose="02020603050405020304" pitchFamily="18" charset="0"/>
              </a:rPr>
              <a:t>21.03-23.03.2020</a:t>
            </a:r>
          </a:p>
          <a:p>
            <a:pPr marL="285750" lvl="1" indent="-20638">
              <a:buClr>
                <a:srgbClr val="2532B1"/>
              </a:buClr>
              <a:buFont typeface="Wingdings" panose="05000000000000000000" pitchFamily="2" charset="2"/>
              <a:buChar char="ü"/>
              <a:defRPr/>
            </a:pPr>
            <a:r>
              <a:rPr lang="uk-UA" sz="1600" dirty="0" smtClean="0">
                <a:solidFill>
                  <a:schemeClr val="accent5">
                    <a:lumMod val="50000"/>
                  </a:schemeClr>
                </a:solidFill>
                <a:latin typeface="Century Schoolbook" panose="02040604050505020304" pitchFamily="18" charset="0"/>
                <a:cs typeface="Times New Roman" panose="02020603050405020304" pitchFamily="18" charset="0"/>
              </a:rPr>
              <a:t>з усіх інших предметів  </a:t>
            </a:r>
            <a:r>
              <a:rPr lang="uk-UA" sz="1600" b="1" dirty="0" smtClean="0">
                <a:solidFill>
                  <a:srgbClr val="BE3418"/>
                </a:solidFill>
                <a:latin typeface="Century Schoolbook" panose="02040604050505020304" pitchFamily="18" charset="0"/>
                <a:cs typeface="Times New Roman" panose="02020603050405020304" pitchFamily="18" charset="0"/>
              </a:rPr>
              <a:t>28.03-30.03.2020</a:t>
            </a:r>
            <a:r>
              <a:rPr lang="uk-UA" sz="1600" dirty="0" smtClean="0">
                <a:solidFill>
                  <a:srgbClr val="002060"/>
                </a:solidFill>
                <a:latin typeface="Century Schoolbook" panose="02040604050505020304" pitchFamily="18" charset="0"/>
                <a:cs typeface="Times New Roman" panose="02020603050405020304" pitchFamily="18" charset="0"/>
              </a:rPr>
              <a:t/>
            </a:r>
            <a:br>
              <a:rPr lang="uk-UA" sz="1600" dirty="0" smtClean="0">
                <a:solidFill>
                  <a:srgbClr val="002060"/>
                </a:solidFill>
                <a:latin typeface="Century Schoolbook" panose="02040604050505020304" pitchFamily="18" charset="0"/>
                <a:cs typeface="Times New Roman" panose="02020603050405020304" pitchFamily="18" charset="0"/>
              </a:rPr>
            </a:br>
            <a:endParaRPr lang="uk-UA" sz="1600" dirty="0" smtClean="0">
              <a:solidFill>
                <a:srgbClr val="002060"/>
              </a:solidFill>
              <a:latin typeface="Century Schoolbook" panose="02040604050505020304" pitchFamily="18" charset="0"/>
              <a:cs typeface="Times New Roman" panose="02020603050405020304" pitchFamily="18" charset="0"/>
            </a:endParaRPr>
          </a:p>
          <a:p>
            <a:pPr lvl="0" algn="ctr" fontAlgn="base">
              <a:buClr>
                <a:srgbClr val="2C16CC"/>
              </a:buClr>
              <a:defRPr/>
            </a:pPr>
            <a:r>
              <a:rPr lang="ru-RU" altLang="ru-RU" sz="1600" b="1" kern="0" dirty="0" smtClean="0">
                <a:solidFill>
                  <a:srgbClr val="026974"/>
                </a:solidFill>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Оприлюднення</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правильних</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відповідей</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на сайт</a:t>
            </a:r>
            <a:r>
              <a:rPr lang="uk-UA"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і УЦОЯО </a:t>
            </a:r>
            <a:r>
              <a:rPr lang="en-US"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http</a:t>
            </a:r>
            <a:r>
              <a:rPr lang="uk-UA"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testportal.gov.ua</a:t>
            </a:r>
            <a:endParaRPr lang="ru-RU" altLang="ru-RU" kern="0" dirty="0">
              <a:solidFill>
                <a:srgbClr val="AF560D"/>
              </a:solidFill>
              <a:effectLst>
                <a:outerShdw blurRad="38100" dist="38100" dir="2700000" algn="tl">
                  <a:srgbClr val="000000">
                    <a:alpha val="43137"/>
                  </a:srgbClr>
                </a:outerShdw>
              </a:effectLst>
              <a:latin typeface="Century Schoolbook" panose="02040604050505020304" pitchFamily="18" charset="0"/>
            </a:endParaRPr>
          </a:p>
          <a:p>
            <a:pPr marL="0" lvl="1" fontAlgn="base">
              <a:buClr>
                <a:srgbClr val="000099"/>
              </a:buClr>
              <a:buSzPct val="60000"/>
              <a:defRPr/>
            </a:pPr>
            <a:endParaRPr lang="uk-UA" altLang="ru-RU" sz="1600" i="1"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a:p>
            <a:pPr marL="285750" lvl="1" indent="157163" fontAlgn="base">
              <a:buClr>
                <a:srgbClr val="000099"/>
              </a:buClr>
              <a:buSzPct val="97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української мови і</a:t>
            </a:r>
            <a:r>
              <a:rPr lang="ru-RU" altLang="ru-RU" sz="1600" kern="0" dirty="0" smtClean="0">
                <a:solidFill>
                  <a:srgbClr val="002060"/>
                </a:solidFill>
                <a:latin typeface="Century Schoolbook" panose="02040604050505020304" pitchFamily="18" charset="0"/>
              </a:rPr>
              <a:t> </a:t>
            </a:r>
            <a:r>
              <a:rPr lang="ru-RU" altLang="ru-RU" sz="1600" kern="0" dirty="0">
                <a:solidFill>
                  <a:srgbClr val="002060"/>
                </a:solidFill>
                <a:latin typeface="Century Schoolbook" panose="02040604050505020304" pitchFamily="18" charset="0"/>
              </a:rPr>
              <a:t>літератури </a:t>
            </a:r>
            <a:r>
              <a:rPr lang="ru-RU" altLang="ru-RU" sz="1600" b="1" kern="0" dirty="0" smtClean="0">
                <a:solidFill>
                  <a:srgbClr val="C00000"/>
                </a:solidFill>
                <a:latin typeface="Century Schoolbook" panose="02040604050505020304" pitchFamily="18" charset="0"/>
              </a:rPr>
              <a:t>24.03.2020</a:t>
            </a:r>
            <a:endParaRPr lang="ru-RU" altLang="ru-RU" sz="1600" b="1" kern="0" dirty="0">
              <a:solidFill>
                <a:srgbClr val="C00000"/>
              </a:solidFill>
              <a:latin typeface="Century Schoolbook" panose="02040604050505020304" pitchFamily="18" charset="0"/>
            </a:endParaRPr>
          </a:p>
          <a:p>
            <a:pPr marL="285750" lvl="1" indent="157163" fontAlgn="base">
              <a:buClr>
                <a:srgbClr val="000099"/>
              </a:buClr>
              <a:buSzPct val="94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усіх інших предметів  </a:t>
            </a:r>
            <a:r>
              <a:rPr lang="ru-RU" altLang="ru-RU" sz="1600" b="1" kern="0" dirty="0" smtClean="0">
                <a:solidFill>
                  <a:srgbClr val="C00000"/>
                </a:solidFill>
                <a:latin typeface="Century Schoolbook" panose="02040604050505020304" pitchFamily="18" charset="0"/>
              </a:rPr>
              <a:t>31.03.2020</a:t>
            </a:r>
            <a:r>
              <a:rPr lang="ru-RU" altLang="ru-RU" sz="1600" i="1" kern="0" dirty="0" smtClean="0">
                <a:solidFill>
                  <a:srgbClr val="026974"/>
                </a:solidFill>
                <a:latin typeface="Century Schoolbook" panose="02040604050505020304" pitchFamily="18" charset="0"/>
              </a:rPr>
              <a:t/>
            </a:r>
            <a:br>
              <a:rPr lang="ru-RU" altLang="ru-RU" sz="1600" i="1" kern="0" dirty="0" smtClean="0">
                <a:solidFill>
                  <a:srgbClr val="026974"/>
                </a:solidFill>
                <a:latin typeface="Century Schoolbook" panose="02040604050505020304" pitchFamily="18" charset="0"/>
              </a:rPr>
            </a:br>
            <a:endParaRPr lang="ru-RU" altLang="ru-RU" sz="1600" i="1" kern="0" dirty="0" smtClean="0">
              <a:solidFill>
                <a:srgbClr val="026974"/>
              </a:solidFill>
              <a:latin typeface="Century Schoolbook" panose="02040604050505020304" pitchFamily="18" charset="0"/>
            </a:endParaRPr>
          </a:p>
          <a:p>
            <a:pPr marL="0" lvl="1" fontAlgn="base">
              <a:buClr>
                <a:srgbClr val="000099"/>
              </a:buClr>
              <a:buSzPct val="60000"/>
              <a:defRPr/>
            </a:pPr>
            <a:endParaRPr lang="ru-RU" altLang="ru-RU" sz="1600" b="1" i="1" kern="0" dirty="0" smtClean="0">
              <a:solidFill>
                <a:srgbClr val="026974"/>
              </a:solidFill>
              <a:latin typeface="Century Schoolbook" panose="02040604050505020304" pitchFamily="18" charset="0"/>
            </a:endParaRPr>
          </a:p>
          <a:p>
            <a:pPr marL="0" lvl="1" fontAlgn="base">
              <a:buClr>
                <a:srgbClr val="000099"/>
              </a:buClr>
              <a:buSzPct val="60000"/>
              <a:defRPr/>
            </a:pPr>
            <a:endParaRPr lang="ru-RU" altLang="ru-RU" sz="1600" b="1" i="1" kern="0" dirty="0" smtClean="0">
              <a:solidFill>
                <a:srgbClr val="026974"/>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endParaRPr lang="ru-RU" altLang="ru-RU" sz="1600" b="1" kern="0" dirty="0" smtClean="0">
              <a:solidFill>
                <a:srgbClr val="002060"/>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endParaRPr lang="ru-RU" altLang="ru-RU" sz="1600" b="1" kern="0" dirty="0">
              <a:solidFill>
                <a:srgbClr val="002060"/>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української мови і</a:t>
            </a:r>
            <a:r>
              <a:rPr lang="ru-RU" altLang="ru-RU" sz="1600" kern="0" dirty="0" smtClean="0">
                <a:solidFill>
                  <a:srgbClr val="002060"/>
                </a:solidFill>
                <a:latin typeface="Century Schoolbook" panose="02040604050505020304" pitchFamily="18" charset="0"/>
              </a:rPr>
              <a:t> </a:t>
            </a:r>
            <a:r>
              <a:rPr lang="ru-RU" altLang="ru-RU" sz="1600" kern="0" dirty="0">
                <a:solidFill>
                  <a:srgbClr val="002060"/>
                </a:solidFill>
                <a:latin typeface="Century Schoolbook" panose="02040604050505020304" pitchFamily="18" charset="0"/>
              </a:rPr>
              <a:t>літератури </a:t>
            </a:r>
            <a:r>
              <a:rPr lang="ru-RU" altLang="ru-RU" sz="1600" b="1" kern="0" dirty="0" smtClean="0">
                <a:solidFill>
                  <a:srgbClr val="C00000"/>
                </a:solidFill>
                <a:latin typeface="Century Schoolbook" panose="02040604050505020304" pitchFamily="18" charset="0"/>
              </a:rPr>
              <a:t>27.03.2020</a:t>
            </a:r>
            <a:endParaRPr lang="ru-RU" altLang="ru-RU" sz="1600" b="1" kern="0" dirty="0">
              <a:solidFill>
                <a:srgbClr val="C00000"/>
              </a:solidFill>
              <a:latin typeface="Century Schoolbook" panose="02040604050505020304" pitchFamily="18" charset="0"/>
            </a:endParaRPr>
          </a:p>
          <a:p>
            <a:pPr marL="442913" lvl="1" indent="-177800" algn="just" fontAlgn="base">
              <a:buClr>
                <a:srgbClr val="000099"/>
              </a:buClr>
              <a:buSzPct val="99000"/>
              <a:buFont typeface="Wingdings" panose="05000000000000000000" pitchFamily="2" charset="2"/>
              <a:buChar char="ü"/>
              <a:defRPr/>
            </a:pPr>
            <a:r>
              <a:rPr lang="ru-RU" altLang="ru-RU" sz="1600" kern="0" dirty="0">
                <a:solidFill>
                  <a:srgbClr val="002060"/>
                </a:solidFill>
                <a:latin typeface="Century Schoolbook" panose="02040604050505020304" pitchFamily="18" charset="0"/>
              </a:rPr>
              <a:t>з усіх інших предметів </a:t>
            </a:r>
            <a:r>
              <a:rPr lang="ru-RU" altLang="ru-RU" sz="1600" b="1" kern="0" dirty="0" smtClean="0">
                <a:solidFill>
                  <a:srgbClr val="C00000"/>
                </a:solidFill>
                <a:latin typeface="Century Schoolbook" panose="02040604050505020304" pitchFamily="18" charset="0"/>
              </a:rPr>
              <a:t>03.04.2020</a:t>
            </a:r>
          </a:p>
          <a:p>
            <a:pPr marL="0" lvl="1" fontAlgn="base">
              <a:buClr>
                <a:srgbClr val="000099"/>
              </a:buClr>
              <a:buSzPct val="60000"/>
              <a:defRPr/>
            </a:pPr>
            <a:r>
              <a:rPr lang="ru-RU" altLang="ru-RU" sz="1600" b="1" i="1" kern="0" dirty="0">
                <a:solidFill>
                  <a:srgbClr val="002060"/>
                </a:solidFill>
                <a:latin typeface="Century Schoolbook" panose="02040604050505020304" pitchFamily="18" charset="0"/>
              </a:rPr>
              <a:t/>
            </a:r>
            <a:br>
              <a:rPr lang="ru-RU" altLang="ru-RU" sz="1600" b="1" i="1" kern="0" dirty="0">
                <a:solidFill>
                  <a:srgbClr val="002060"/>
                </a:solidFill>
                <a:latin typeface="Century Schoolbook" panose="02040604050505020304" pitchFamily="18" charset="0"/>
              </a:rPr>
            </a:br>
            <a:endParaRPr lang="ru-RU" altLang="ru-RU" sz="1600" b="1" i="1" kern="0" dirty="0">
              <a:solidFill>
                <a:srgbClr val="002060"/>
              </a:solidFill>
              <a:latin typeface="Century Schoolbook" panose="02040604050505020304" pitchFamily="18" charset="0"/>
            </a:endParaRPr>
          </a:p>
          <a:p>
            <a:pPr lvl="1" fontAlgn="base">
              <a:lnSpc>
                <a:spcPct val="80000"/>
              </a:lnSpc>
              <a:spcBef>
                <a:spcPct val="20000"/>
              </a:spcBef>
              <a:spcAft>
                <a:spcPct val="0"/>
              </a:spcAft>
              <a:buClr>
                <a:srgbClr val="000099"/>
              </a:buClr>
              <a:buSzPct val="60000"/>
              <a:defRPr/>
            </a:pPr>
            <a:endParaRPr lang="uk-UA" altLang="ru-RU" sz="1600" b="1" i="1" kern="0" dirty="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0ABDC6"/>
              </a:buClr>
              <a:defRPr/>
            </a:pPr>
            <a:r>
              <a:rPr lang="uk-UA" altLang="ru-RU" sz="1600" b="1" i="1" kern="0" dirty="0" smtClean="0">
                <a:solidFill>
                  <a:srgbClr val="DDDDDD">
                    <a:lumMod val="10000"/>
                  </a:srgbClr>
                </a:solidFill>
                <a:latin typeface="Century Schoolbook" panose="02040604050505020304" pitchFamily="18" charset="0"/>
              </a:rPr>
              <a:t> </a:t>
            </a: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
        <p:nvSpPr>
          <p:cNvPr id="5" name="Прямокутник 4"/>
          <p:cNvSpPr/>
          <p:nvPr/>
        </p:nvSpPr>
        <p:spPr>
          <a:xfrm>
            <a:off x="2985197" y="5119072"/>
            <a:ext cx="3173605" cy="41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Оголошення</a:t>
            </a:r>
            <a:r>
              <a:rPr lang="ru-RU"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результатів</a:t>
            </a:r>
            <a:endParaRPr lang="uk-UA"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p:txBody>
      </p:sp>
      <p:pic>
        <p:nvPicPr>
          <p:cNvPr id="6" name="Рисунок 5"/>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6526143" y="4112840"/>
            <a:ext cx="2075821" cy="1562215"/>
          </a:xfrm>
          <a:prstGeom prst="rect">
            <a:avLst/>
          </a:prstGeom>
          <a:noFill/>
          <a:ln>
            <a:noFill/>
          </a:ln>
        </p:spPr>
      </p:pic>
    </p:spTree>
    <p:extLst>
      <p:ext uri="{BB962C8B-B14F-4D97-AF65-F5344CB8AC3E}">
        <p14:creationId xmlns:p14="http://schemas.microsoft.com/office/powerpoint/2010/main" val="2522361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0" y="609600"/>
            <a:ext cx="8958256" cy="6096000"/>
          </a:xfrm>
          <a:prstGeom prst="rect">
            <a:avLst/>
          </a:prstGeom>
        </p:spPr>
      </p:pic>
      <p:sp>
        <p:nvSpPr>
          <p:cNvPr id="11" name="Овал 10"/>
          <p:cNvSpPr/>
          <p:nvPr/>
        </p:nvSpPr>
        <p:spPr>
          <a:xfrm>
            <a:off x="401476" y="3039342"/>
            <a:ext cx="3123293" cy="153766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uk-UA" altLang="uk-UA" sz="1500" b="1" smtClean="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a:t>
            </a: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360-70-04</a:t>
            </a:r>
          </a:p>
          <a:p>
            <a:pPr algn="ctr">
              <a:buClr>
                <a:srgbClr val="FFFF66"/>
              </a:buClr>
              <a:defRPr/>
            </a:pP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361-42-17</a:t>
            </a: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               телефони</a:t>
            </a:r>
            <a:endParaRPr lang="en-US"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endParaRPr>
          </a:p>
          <a:p>
            <a:pPr algn="ctr">
              <a:buClr>
                <a:srgbClr val="FFFF66"/>
              </a:buClr>
              <a:defRPr/>
            </a:pP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гарячої лінії</a:t>
            </a:r>
          </a:p>
          <a:p>
            <a:pPr algn="ctr">
              <a:buClr>
                <a:srgbClr val="FFFF66"/>
              </a:buClr>
              <a:defRPr/>
            </a:pPr>
            <a:r>
              <a:rPr lang="uk-UA" altLang="uk-UA" sz="1500" b="1" noProof="1">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КРЦОЯО</a:t>
            </a:r>
            <a:endParaRPr lang="uk-UA" sz="1500" b="1" noProof="1">
              <a:solidFill>
                <a:schemeClr val="accent5">
                  <a:lumMod val="75000"/>
                </a:schemeClr>
              </a:solidFill>
              <a:latin typeface="Cambria" panose="02040503050406030204" pitchFamily="18" charset="0"/>
              <a:ea typeface="Cambria" panose="02040503050406030204" pitchFamily="18" charset="0"/>
            </a:endParaRPr>
          </a:p>
        </p:txBody>
      </p:sp>
      <p:sp>
        <p:nvSpPr>
          <p:cNvPr id="14" name="Овал 13"/>
          <p:cNvSpPr/>
          <p:nvPr/>
        </p:nvSpPr>
        <p:spPr>
          <a:xfrm>
            <a:off x="5486400" y="4785013"/>
            <a:ext cx="3408523" cy="121573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en-US"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http://testportal.gov.ua </a:t>
            </a: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сайт Українського центру   оцінювання якості освіти (УЦОЯО)</a:t>
            </a:r>
          </a:p>
        </p:txBody>
      </p:sp>
      <p:sp>
        <p:nvSpPr>
          <p:cNvPr id="9" name="Овал 8"/>
          <p:cNvSpPr/>
          <p:nvPr/>
        </p:nvSpPr>
        <p:spPr>
          <a:xfrm>
            <a:off x="5679198" y="3039341"/>
            <a:ext cx="3215725" cy="153766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en-US" altLang="uk-UA" sz="15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http</a:t>
            </a:r>
            <a:r>
              <a:rPr lang="en-US" altLang="uk-UA" sz="1500" b="1">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altLang="uk-UA" sz="15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ky</a:t>
            </a:r>
            <a:r>
              <a:rPr lang="en-US" altLang="uk-UA" sz="15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i</a:t>
            </a:r>
            <a:r>
              <a:rPr lang="en-US" altLang="uk-UA" sz="15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vtest.org.ua </a:t>
            </a:r>
            <a:r>
              <a:rPr lang="uk-UA" altLang="uk-UA" sz="15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uk-UA" altLang="uk-UA" sz="1500"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сайт Київського регіонального центру оцінювання якості освіти (КРЦОЯО)</a:t>
            </a:r>
          </a:p>
        </p:txBody>
      </p:sp>
      <p:sp>
        <p:nvSpPr>
          <p:cNvPr id="13" name="Овал 12"/>
          <p:cNvSpPr/>
          <p:nvPr/>
        </p:nvSpPr>
        <p:spPr>
          <a:xfrm>
            <a:off x="504438" y="4740253"/>
            <a:ext cx="3056133" cy="131239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486-09-67 </a:t>
            </a:r>
            <a:r>
              <a:rPr lang="uk-UA" altLang="uk-UA" sz="1500" b="1" dirty="0">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 </a:t>
            </a:r>
          </a:p>
          <a:p>
            <a:pPr algn="ctr">
              <a:buClr>
                <a:srgbClr val="FFFF66"/>
              </a:buClr>
              <a:defRPr/>
            </a:pP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телефон гарячої лінії УЦОЯО</a:t>
            </a:r>
          </a:p>
        </p:txBody>
      </p:sp>
      <p:sp>
        <p:nvSpPr>
          <p:cNvPr id="12" name="Овал 11"/>
          <p:cNvSpPr/>
          <p:nvPr/>
        </p:nvSpPr>
        <p:spPr>
          <a:xfrm>
            <a:off x="1762384" y="1691104"/>
            <a:ext cx="5897465" cy="141626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вул. Міста Шалетт, 1а</a:t>
            </a:r>
          </a:p>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м. Київ, 02192</a:t>
            </a:r>
          </a:p>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(для листування: а</a:t>
            </a:r>
            <a:r>
              <a:rPr lang="en-US"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a:t>
            </a:r>
            <a:r>
              <a:rPr lang="ru-RU"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с </a:t>
            </a: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86, м.Київ, 02192)</a:t>
            </a:r>
          </a:p>
        </p:txBody>
      </p:sp>
      <p:sp>
        <p:nvSpPr>
          <p:cNvPr id="18" name="TextBox 17"/>
          <p:cNvSpPr txBox="1"/>
          <p:nvPr/>
        </p:nvSpPr>
        <p:spPr>
          <a:xfrm>
            <a:off x="1387719" y="881063"/>
            <a:ext cx="6272130" cy="600164"/>
          </a:xfrm>
          <a:prstGeom prst="rect">
            <a:avLst/>
          </a:prstGeom>
          <a:noFill/>
        </p:spPr>
        <p:txBody>
          <a:bodyPr wrap="square" rtlCol="0">
            <a:spAutoFit/>
          </a:bodyPr>
          <a:lstStyle/>
          <a:p>
            <a:pPr algn="ctr"/>
            <a:r>
              <a:rPr lang="uk-UA" sz="3300" dirty="0">
                <a:solidFill>
                  <a:schemeClr val="accent5">
                    <a:lumMod val="50000"/>
                  </a:schemeClr>
                </a:solidFill>
                <a:latin typeface="AGCrownStyle" pitchFamily="2" charset="0"/>
              </a:rPr>
              <a:t>Інформаційна підтримка</a:t>
            </a:r>
          </a:p>
        </p:txBody>
      </p:sp>
      <p:pic>
        <p:nvPicPr>
          <p:cNvPr id="2" name="Рисунок 1"/>
          <p:cNvPicPr>
            <a:picLocks noChangeAspect="1"/>
          </p:cNvPicPr>
          <p:nvPr/>
        </p:nvPicPr>
        <p:blipFill>
          <a:blip r:embed="rId3">
            <a:clrChange>
              <a:clrFrom>
                <a:srgbClr val="FFFFFF"/>
              </a:clrFrom>
              <a:clrTo>
                <a:srgbClr val="FFFFFF">
                  <a:alpha val="0"/>
                </a:srgbClr>
              </a:clrTo>
            </a:clrChange>
          </a:blip>
          <a:stretch>
            <a:fillRect/>
          </a:stretch>
        </p:blipFill>
        <p:spPr>
          <a:xfrm>
            <a:off x="3560571" y="3107369"/>
            <a:ext cx="2118627" cy="2193059"/>
          </a:xfrm>
          <a:prstGeom prst="rect">
            <a:avLst/>
          </a:prstGeom>
        </p:spPr>
      </p:pic>
    </p:spTree>
    <p:extLst>
      <p:ext uri="{BB962C8B-B14F-4D97-AF65-F5344CB8AC3E}">
        <p14:creationId xmlns:p14="http://schemas.microsoft.com/office/powerpoint/2010/main" val="273337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4730" y="5210741"/>
            <a:ext cx="1690437" cy="1647259"/>
          </a:xfrm>
          <a:prstGeom prst="rect">
            <a:avLst/>
          </a:prstGeom>
        </p:spPr>
      </p:pic>
      <p:pic>
        <p:nvPicPr>
          <p:cNvPr id="11" name="Рисунок 10"/>
          <p:cNvPicPr>
            <a:picLocks noChangeAspect="1"/>
          </p:cNvPicPr>
          <p:nvPr/>
        </p:nvPicPr>
        <p:blipFill>
          <a:blip r:embed="rId3"/>
          <a:stretch>
            <a:fillRect/>
          </a:stretch>
        </p:blipFill>
        <p:spPr>
          <a:xfrm>
            <a:off x="483326" y="1691438"/>
            <a:ext cx="8112034" cy="4657111"/>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4" name="TextBox 3"/>
          <p:cNvSpPr txBox="1"/>
          <p:nvPr/>
        </p:nvSpPr>
        <p:spPr>
          <a:xfrm>
            <a:off x="1817168" y="1805006"/>
            <a:ext cx="5832659" cy="400110"/>
          </a:xfrm>
          <a:prstGeom prst="rect">
            <a:avLst/>
          </a:prstGeom>
          <a:noFill/>
        </p:spPr>
        <p:txBody>
          <a:bodyPr wrap="square" rtlCol="0">
            <a:spAutoFit/>
          </a:bodyPr>
          <a:lstStyle/>
          <a:p>
            <a:pPr algn="ctr"/>
            <a:r>
              <a:rPr lang="uk-UA" sz="2000" dirty="0" smtClean="0">
                <a:latin typeface="Century Schoolbook" panose="02040604050505020304" pitchFamily="18" charset="0"/>
              </a:rPr>
              <a:t>ГРАФІК ПРОВЕДЕННЯ </a:t>
            </a:r>
            <a:endParaRPr lang="uk-UA" sz="2000" dirty="0"/>
          </a:p>
        </p:txBody>
      </p:sp>
      <p:sp>
        <p:nvSpPr>
          <p:cNvPr id="7" name="TextBox 6"/>
          <p:cNvSpPr txBox="1"/>
          <p:nvPr/>
        </p:nvSpPr>
        <p:spPr>
          <a:xfrm>
            <a:off x="1879169" y="2412016"/>
            <a:ext cx="5832659" cy="3077766"/>
          </a:xfrm>
          <a:prstGeom prst="rect">
            <a:avLst/>
          </a:prstGeom>
          <a:gradFill>
            <a:gsLst>
              <a:gs pos="88000">
                <a:srgbClr val="D8D8D8"/>
              </a:gs>
              <a:gs pos="74699">
                <a:srgbClr val="E6E6E6"/>
              </a:gs>
              <a:gs pos="56750">
                <a:srgbClr val="F5F5F5"/>
              </a:gs>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gradFill>
          <a:ln>
            <a:solidFill>
              <a:schemeClr val="bg1"/>
            </a:solidFill>
          </a:ln>
          <a:effectLst>
            <a:outerShdw blurRad="44450" dist="27940" dir="5400000" algn="ctr">
              <a:srgbClr val="000000">
                <a:alpha val="32000"/>
              </a:srgbClr>
            </a:outerShdw>
          </a:effectLst>
        </p:spPr>
        <p:style>
          <a:lnRef idx="0">
            <a:scrgbClr r="0" g="0" b="0"/>
          </a:lnRef>
          <a:fillRef idx="1003">
            <a:schemeClr val="lt1"/>
          </a:fillRef>
          <a:effectRef idx="0">
            <a:scrgbClr r="0" g="0" b="0"/>
          </a:effectRef>
          <a:fontRef idx="major"/>
        </p:style>
        <p:txBody>
          <a:bodyPr wrap="square" rtlCol="0">
            <a:spAutoFit/>
          </a:bodyPr>
          <a:lstStyle/>
          <a:p>
            <a:r>
              <a:rPr lang="uk-UA" sz="1600" dirty="0" smtClean="0">
                <a:latin typeface="Century Schoolbook" panose="02040604050505020304" pitchFamily="18" charset="0"/>
              </a:rPr>
              <a:t>математика                                                    </a:t>
            </a:r>
            <a:r>
              <a:rPr lang="uk-UA" sz="1600" dirty="0" smtClean="0">
                <a:solidFill>
                  <a:srgbClr val="C00000"/>
                </a:solidFill>
                <a:latin typeface="Century Schoolbook" panose="02040604050505020304" pitchFamily="18" charset="0"/>
              </a:rPr>
              <a:t>21 травня</a:t>
            </a:r>
          </a:p>
          <a:p>
            <a:r>
              <a:rPr lang="uk-UA" sz="1600" dirty="0">
                <a:latin typeface="Century Schoolbook" panose="02040604050505020304" pitchFamily="18" charset="0"/>
              </a:rPr>
              <a:t>у</a:t>
            </a:r>
            <a:r>
              <a:rPr lang="uk-UA" sz="1600" dirty="0" smtClean="0">
                <a:latin typeface="Century Schoolbook" panose="02040604050505020304" pitchFamily="18" charset="0"/>
              </a:rPr>
              <a:t>країнська мова і література                       </a:t>
            </a:r>
            <a:r>
              <a:rPr lang="uk-UA" sz="1600" dirty="0" smtClean="0">
                <a:solidFill>
                  <a:srgbClr val="C00000"/>
                </a:solidFill>
                <a:latin typeface="Century Schoolbook" panose="02040604050505020304" pitchFamily="18" charset="0"/>
              </a:rPr>
              <a:t>26 травня</a:t>
            </a:r>
          </a:p>
          <a:p>
            <a:r>
              <a:rPr lang="uk-UA" sz="1600" dirty="0">
                <a:latin typeface="Century Schoolbook" panose="02040604050505020304" pitchFamily="18" charset="0"/>
              </a:rPr>
              <a:t>ф</a:t>
            </a:r>
            <a:r>
              <a:rPr lang="uk-UA" sz="1600" dirty="0" smtClean="0">
                <a:latin typeface="Century Schoolbook" panose="02040604050505020304" pitchFamily="18" charset="0"/>
              </a:rPr>
              <a:t>ізика                                                             </a:t>
            </a:r>
            <a:r>
              <a:rPr lang="uk-UA" sz="1600" dirty="0" smtClean="0">
                <a:solidFill>
                  <a:srgbClr val="C00000"/>
                </a:solidFill>
                <a:latin typeface="Century Schoolbook" panose="02040604050505020304" pitchFamily="18" charset="0"/>
              </a:rPr>
              <a:t>28 травня</a:t>
            </a:r>
          </a:p>
          <a:p>
            <a:r>
              <a:rPr lang="uk-UA" sz="1600" dirty="0">
                <a:latin typeface="Century Schoolbook" panose="02040604050505020304" pitchFamily="18" charset="0"/>
              </a:rPr>
              <a:t>і</a:t>
            </a:r>
            <a:r>
              <a:rPr lang="uk-UA" sz="1600" dirty="0" smtClean="0">
                <a:latin typeface="Century Schoolbook" panose="02040604050505020304" pitchFamily="18" charset="0"/>
              </a:rPr>
              <a:t>спанська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н</a:t>
            </a:r>
            <a:r>
              <a:rPr lang="uk-UA" sz="1600" dirty="0" smtClean="0">
                <a:latin typeface="Century Schoolbook" panose="02040604050505020304" pitchFamily="18" charset="0"/>
              </a:rPr>
              <a:t>імецька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ф</a:t>
            </a:r>
            <a:r>
              <a:rPr lang="uk-UA" sz="1600" dirty="0" smtClean="0">
                <a:latin typeface="Century Schoolbook" panose="02040604050505020304" pitchFamily="18" charset="0"/>
              </a:rPr>
              <a:t>ранцузька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а</a:t>
            </a:r>
            <a:r>
              <a:rPr lang="uk-UA" sz="1600" dirty="0" smtClean="0">
                <a:latin typeface="Century Schoolbook" panose="02040604050505020304" pitchFamily="18" charset="0"/>
              </a:rPr>
              <a:t>нглійська мова                                             </a:t>
            </a:r>
            <a:r>
              <a:rPr lang="uk-UA" sz="1600" dirty="0" smtClean="0">
                <a:solidFill>
                  <a:srgbClr val="C00000"/>
                </a:solidFill>
                <a:latin typeface="Century Schoolbook" panose="02040604050505020304" pitchFamily="18" charset="0"/>
              </a:rPr>
              <a:t>02 червня</a:t>
            </a:r>
          </a:p>
          <a:p>
            <a:r>
              <a:rPr lang="uk-UA" sz="1600" dirty="0">
                <a:latin typeface="Century Schoolbook" panose="02040604050505020304" pitchFamily="18" charset="0"/>
              </a:rPr>
              <a:t>і</a:t>
            </a:r>
            <a:r>
              <a:rPr lang="uk-UA" sz="1600" dirty="0" smtClean="0">
                <a:latin typeface="Century Schoolbook" panose="02040604050505020304" pitchFamily="18" charset="0"/>
              </a:rPr>
              <a:t>сторія України                                              </a:t>
            </a:r>
            <a:r>
              <a:rPr lang="uk-UA" sz="1600" dirty="0" smtClean="0">
                <a:solidFill>
                  <a:srgbClr val="C00000"/>
                </a:solidFill>
                <a:latin typeface="Century Schoolbook" panose="02040604050505020304" pitchFamily="18" charset="0"/>
              </a:rPr>
              <a:t>04 червня</a:t>
            </a:r>
          </a:p>
          <a:p>
            <a:r>
              <a:rPr lang="uk-UA" sz="1600" dirty="0">
                <a:latin typeface="Century Schoolbook" panose="02040604050505020304" pitchFamily="18" charset="0"/>
              </a:rPr>
              <a:t>б</a:t>
            </a:r>
            <a:r>
              <a:rPr lang="uk-UA" sz="1600" dirty="0" smtClean="0">
                <a:latin typeface="Century Schoolbook" panose="02040604050505020304" pitchFamily="18" charset="0"/>
              </a:rPr>
              <a:t>іологія                                                           </a:t>
            </a:r>
            <a:r>
              <a:rPr lang="uk-UA" sz="1600" dirty="0" smtClean="0">
                <a:solidFill>
                  <a:srgbClr val="C00000"/>
                </a:solidFill>
                <a:latin typeface="Century Schoolbook" panose="02040604050505020304" pitchFamily="18" charset="0"/>
              </a:rPr>
              <a:t>09 червня</a:t>
            </a:r>
          </a:p>
          <a:p>
            <a:r>
              <a:rPr lang="uk-UA" sz="1600" dirty="0">
                <a:latin typeface="Century Schoolbook" panose="02040604050505020304" pitchFamily="18" charset="0"/>
              </a:rPr>
              <a:t>г</a:t>
            </a:r>
            <a:r>
              <a:rPr lang="uk-UA" sz="1600" dirty="0" smtClean="0">
                <a:latin typeface="Century Schoolbook" panose="02040604050505020304" pitchFamily="18" charset="0"/>
              </a:rPr>
              <a:t>еографія                                                        </a:t>
            </a:r>
            <a:r>
              <a:rPr lang="uk-UA" sz="1600" dirty="0" smtClean="0">
                <a:solidFill>
                  <a:srgbClr val="C00000"/>
                </a:solidFill>
                <a:latin typeface="Century Schoolbook" panose="02040604050505020304" pitchFamily="18" charset="0"/>
              </a:rPr>
              <a:t>11 червня</a:t>
            </a:r>
          </a:p>
          <a:p>
            <a:r>
              <a:rPr lang="uk-UA" sz="1600" dirty="0">
                <a:latin typeface="Century Schoolbook" panose="02040604050505020304" pitchFamily="18" charset="0"/>
              </a:rPr>
              <a:t>х</a:t>
            </a:r>
            <a:r>
              <a:rPr lang="uk-UA" sz="1600" dirty="0" smtClean="0">
                <a:latin typeface="Century Schoolbook" panose="02040604050505020304" pitchFamily="18" charset="0"/>
              </a:rPr>
              <a:t>імія                                                                </a:t>
            </a:r>
            <a:r>
              <a:rPr lang="uk-UA" sz="1600" dirty="0" smtClean="0">
                <a:solidFill>
                  <a:srgbClr val="C00000"/>
                </a:solidFill>
                <a:latin typeface="Century Schoolbook" panose="02040604050505020304" pitchFamily="18" charset="0"/>
              </a:rPr>
              <a:t>15 червня</a:t>
            </a:r>
          </a:p>
          <a:p>
            <a:endParaRPr lang="uk-UA" dirty="0"/>
          </a:p>
        </p:txBody>
      </p:sp>
    </p:spTree>
    <p:extLst>
      <p:ext uri="{BB962C8B-B14F-4D97-AF65-F5344CB8AC3E}">
        <p14:creationId xmlns:p14="http://schemas.microsoft.com/office/powerpoint/2010/main" val="262653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71752" y="5417052"/>
            <a:ext cx="1463167" cy="1383912"/>
          </a:xfrm>
          <a:prstGeom prst="rect">
            <a:avLst/>
          </a:prstGeom>
        </p:spPr>
      </p:pic>
      <p:pic>
        <p:nvPicPr>
          <p:cNvPr id="11" name="Рисунок 10"/>
          <p:cNvPicPr>
            <a:picLocks noChangeAspect="1"/>
          </p:cNvPicPr>
          <p:nvPr/>
        </p:nvPicPr>
        <p:blipFill>
          <a:blip r:embed="rId3"/>
          <a:stretch>
            <a:fillRect/>
          </a:stretch>
        </p:blipFill>
        <p:spPr>
          <a:xfrm>
            <a:off x="300251" y="1324967"/>
            <a:ext cx="8434316" cy="5154210"/>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1474935" y="1548695"/>
            <a:ext cx="6554564" cy="400110"/>
          </a:xfrm>
          <a:prstGeom prst="rect">
            <a:avLst/>
          </a:prstGeom>
          <a:solidFill>
            <a:schemeClr val="tx2">
              <a:lumMod val="20000"/>
              <a:lumOff val="80000"/>
            </a:schemeClr>
          </a:solidFill>
        </p:spPr>
        <p:txBody>
          <a:bodyPr wrap="square">
            <a:spAutoFit/>
          </a:bodyPr>
          <a:lstStyle/>
          <a:p>
            <a:pPr algn="ctr">
              <a:defRPr/>
            </a:pPr>
            <a:r>
              <a:rPr lang="uk-UA" altLang="ko-KR" sz="2000" dirty="0" smtClean="0">
                <a:latin typeface="Times New Roman" panose="02020603050405020304" pitchFamily="18" charset="0"/>
                <a:ea typeface="Gulim"/>
                <a:cs typeface="Times New Roman" panose="02020603050405020304" pitchFamily="18" charset="0"/>
              </a:rPr>
              <a:t>Кількість предметів для складання ЗНО </a:t>
            </a:r>
            <a:r>
              <a:rPr lang="uk-UA" altLang="ko-KR" sz="2000" dirty="0" smtClean="0">
                <a:solidFill>
                  <a:srgbClr val="C00000"/>
                </a:solidFill>
                <a:latin typeface="Times New Roman" panose="02020603050405020304" pitchFamily="18" charset="0"/>
                <a:ea typeface="Gulim"/>
                <a:cs typeface="Times New Roman" panose="02020603050405020304" pitchFamily="18" charset="0"/>
              </a:rPr>
              <a:t>НЕ БІЛЬШЕ 4</a:t>
            </a:r>
            <a:endParaRPr lang="uk-UA" altLang="ko-KR" sz="2000" dirty="0">
              <a:solidFill>
                <a:srgbClr val="C00000"/>
              </a:solidFill>
              <a:latin typeface="Times New Roman" panose="02020603050405020304" pitchFamily="18" charset="0"/>
              <a:ea typeface="Gulim"/>
              <a:cs typeface="Times New Roman" panose="02020603050405020304" pitchFamily="18" charset="0"/>
            </a:endParaRPr>
          </a:p>
        </p:txBody>
      </p:sp>
      <p:sp>
        <p:nvSpPr>
          <p:cNvPr id="4" name="TextBox 3"/>
          <p:cNvSpPr txBox="1"/>
          <p:nvPr/>
        </p:nvSpPr>
        <p:spPr>
          <a:xfrm>
            <a:off x="2145494" y="5488248"/>
            <a:ext cx="5213445" cy="369332"/>
          </a:xfrm>
          <a:prstGeom prst="rect">
            <a:avLst/>
          </a:prstGeom>
          <a:solidFill>
            <a:schemeClr val="tx2">
              <a:lumMod val="20000"/>
              <a:lumOff val="80000"/>
            </a:schemeClr>
          </a:solidFill>
        </p:spPr>
        <p:txBody>
          <a:bodyPr wrap="square" rtlCol="0">
            <a:spAutoFit/>
          </a:bodyPr>
          <a:lstStyle/>
          <a:p>
            <a:pPr algn="ctr"/>
            <a:r>
              <a:rPr lang="uk-UA" dirty="0" smtClean="0">
                <a:latin typeface="Century Schoolbook" panose="02040604050505020304" pitchFamily="18" charset="0"/>
                <a:cs typeface="Times New Roman" panose="02020603050405020304" pitchFamily="18" charset="0"/>
              </a:rPr>
              <a:t>Програми ЗНО затверджені наказом МОН</a:t>
            </a:r>
            <a:endParaRPr lang="uk-UA" dirty="0">
              <a:latin typeface="Century Schoolbook" panose="02040604050505020304" pitchFamily="18" charset="0"/>
              <a:cs typeface="Times New Roman" panose="02020603050405020304" pitchFamily="18" charset="0"/>
            </a:endParaRPr>
          </a:p>
        </p:txBody>
      </p:sp>
      <p:sp>
        <p:nvSpPr>
          <p:cNvPr id="10" name="Округлений прямокутник 9"/>
          <p:cNvSpPr/>
          <p:nvPr/>
        </p:nvSpPr>
        <p:spPr>
          <a:xfrm>
            <a:off x="1179682" y="2211168"/>
            <a:ext cx="2764126" cy="2884805"/>
          </a:xfrm>
          <a:prstGeom prst="roundRect">
            <a:avLst/>
          </a:prstGeom>
          <a:solidFill>
            <a:schemeClr val="tx2">
              <a:lumMod val="20000"/>
              <a:lumOff val="80000"/>
            </a:schemeClr>
          </a:solidFill>
          <a:ln>
            <a:noFill/>
          </a:ln>
          <a:effectLst>
            <a:glow>
              <a:schemeClr val="accent1">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smtClean="0">
              <a:solidFill>
                <a:srgbClr val="002060"/>
              </a:solidFill>
              <a:effectLst>
                <a:outerShdw blurRad="38100" dist="38100" dir="2700000" algn="tl">
                  <a:srgbClr val="000000">
                    <a:alpha val="43137"/>
                  </a:srgbClr>
                </a:outerShdw>
              </a:effectLst>
              <a:cs typeface="Times New Roman" panose="02020603050405020304" pitchFamily="18" charset="0"/>
            </a:endParaRPr>
          </a:p>
          <a:p>
            <a:pPr algn="ctr"/>
            <a:r>
              <a:rPr lang="uk-UA" sz="1600" dirty="0" smtClean="0">
                <a:solidFill>
                  <a:srgbClr val="002060"/>
                </a:solidFill>
                <a:latin typeface="Times New Roman" panose="02020603050405020304" pitchFamily="18" charset="0"/>
                <a:cs typeface="Times New Roman" panose="02020603050405020304" pitchFamily="18" charset="0"/>
              </a:rPr>
              <a:t>Завдання</a:t>
            </a:r>
          </a:p>
          <a:p>
            <a:pPr algn="ctr"/>
            <a:r>
              <a:rPr lang="uk-UA" sz="1600" dirty="0" smtClean="0">
                <a:solidFill>
                  <a:srgbClr val="002060"/>
                </a:solidFill>
                <a:latin typeface="Times New Roman" panose="02020603050405020304" pitchFamily="18" charset="0"/>
                <a:cs typeface="Times New Roman" panose="02020603050405020304" pitchFamily="18" charset="0"/>
              </a:rPr>
              <a:t> </a:t>
            </a:r>
            <a:r>
              <a:rPr lang="uk-UA" sz="1600" dirty="0">
                <a:solidFill>
                  <a:srgbClr val="002060"/>
                </a:solidFill>
                <a:latin typeface="Times New Roman" panose="02020603050405020304" pitchFamily="18" charset="0"/>
                <a:cs typeface="Times New Roman" panose="02020603050405020304" pitchFamily="18" charset="0"/>
              </a:rPr>
              <a:t>сертифікаційних робіт з</a:t>
            </a:r>
            <a:r>
              <a:rPr lang="uk-UA" sz="1600" dirty="0" smtClean="0">
                <a:solidFill>
                  <a:srgbClr val="002060"/>
                </a:solidFill>
                <a:latin typeface="Times New Roman" panose="02020603050405020304" pitchFamily="18" charset="0"/>
                <a:cs typeface="Times New Roman" panose="02020603050405020304" pitchFamily="18" charset="0"/>
              </a:rPr>
              <a:t>:</a:t>
            </a:r>
            <a:endParaRPr lang="uk-UA" sz="1600"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і</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сторії України</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м</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атематики </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б</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іології</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г</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еографії</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ф</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ізики</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х</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імії</a:t>
            </a:r>
          </a:p>
          <a:p>
            <a:pPr algn="just"/>
            <a:endParaRPr lang="uk-UA" dirty="0" smtClean="0"/>
          </a:p>
          <a:p>
            <a:pPr algn="just"/>
            <a:endParaRPr lang="uk-UA" dirty="0"/>
          </a:p>
        </p:txBody>
      </p:sp>
      <p:sp>
        <p:nvSpPr>
          <p:cNvPr id="13" name="Округлений прямокутник 12"/>
          <p:cNvSpPr/>
          <p:nvPr/>
        </p:nvSpPr>
        <p:spPr>
          <a:xfrm>
            <a:off x="5544357" y="2200999"/>
            <a:ext cx="2724937" cy="2894974"/>
          </a:xfrm>
          <a:prstGeom prst="roundRect">
            <a:avLst/>
          </a:prstGeom>
          <a:solidFill>
            <a:schemeClr val="tx2">
              <a:lumMod val="20000"/>
              <a:lumOff val="80000"/>
            </a:schemeClr>
          </a:solidFill>
          <a:ln>
            <a:noFill/>
          </a:ln>
          <a:effectLst>
            <a:glow>
              <a:schemeClr val="accent1">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uk-UA" sz="2400" dirty="0" smtClean="0">
              <a:solidFill>
                <a:schemeClr val="tx1"/>
              </a:solidFill>
              <a:latin typeface="+mj-lt"/>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к</a:t>
            </a:r>
            <a:r>
              <a:rPr lang="uk-UA" sz="1400" dirty="0" smtClean="0">
                <a:solidFill>
                  <a:schemeClr val="tx1"/>
                </a:solidFill>
                <a:latin typeface="Times New Roman" panose="02020603050405020304" pitchFamily="18" charset="0"/>
                <a:cs typeface="Times New Roman" panose="02020603050405020304" pitchFamily="18" charset="0"/>
              </a:rPr>
              <a:t>римськотатарською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м</a:t>
            </a:r>
            <a:r>
              <a:rPr lang="uk-UA" sz="1400" dirty="0" smtClean="0">
                <a:solidFill>
                  <a:schemeClr val="tx1"/>
                </a:solidFill>
                <a:latin typeface="Times New Roman" panose="02020603050405020304" pitchFamily="18" charset="0"/>
                <a:cs typeface="Times New Roman" panose="02020603050405020304" pitchFamily="18" charset="0"/>
              </a:rPr>
              <a:t>олдовською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п</a:t>
            </a:r>
            <a:r>
              <a:rPr lang="uk-UA" sz="1400" dirty="0" smtClean="0">
                <a:solidFill>
                  <a:schemeClr val="tx1"/>
                </a:solidFill>
                <a:latin typeface="Times New Roman" panose="02020603050405020304" pitchFamily="18" charset="0"/>
                <a:cs typeface="Times New Roman" panose="02020603050405020304" pitchFamily="18" charset="0"/>
              </a:rPr>
              <a:t>ольською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р</a:t>
            </a:r>
            <a:r>
              <a:rPr lang="uk-UA" sz="1400" dirty="0" smtClean="0">
                <a:solidFill>
                  <a:schemeClr val="tx1"/>
                </a:solidFill>
                <a:latin typeface="Times New Roman" panose="02020603050405020304" pitchFamily="18" charset="0"/>
                <a:cs typeface="Times New Roman" panose="02020603050405020304" pitchFamily="18" charset="0"/>
              </a:rPr>
              <a:t>осійською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р</a:t>
            </a:r>
            <a:r>
              <a:rPr lang="uk-UA" sz="1400" dirty="0" smtClean="0">
                <a:solidFill>
                  <a:schemeClr val="tx1"/>
                </a:solidFill>
                <a:latin typeface="Times New Roman" panose="02020603050405020304" pitchFamily="18" charset="0"/>
                <a:cs typeface="Times New Roman" panose="02020603050405020304" pitchFamily="18" charset="0"/>
              </a:rPr>
              <a:t>умунською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у</a:t>
            </a:r>
            <a:r>
              <a:rPr lang="uk-UA" sz="1400" dirty="0" smtClean="0">
                <a:solidFill>
                  <a:schemeClr val="tx1"/>
                </a:solidFill>
                <a:latin typeface="Times New Roman" panose="02020603050405020304" pitchFamily="18" charset="0"/>
                <a:cs typeface="Times New Roman" panose="02020603050405020304" pitchFamily="18" charset="0"/>
              </a:rPr>
              <a:t>горською мовою</a:t>
            </a:r>
          </a:p>
          <a:p>
            <a:pPr algn="ctr"/>
            <a:endParaRPr lang="uk-UA" dirty="0"/>
          </a:p>
        </p:txBody>
      </p:sp>
      <p:sp>
        <p:nvSpPr>
          <p:cNvPr id="12" name="Стрілка вправо 11"/>
          <p:cNvSpPr/>
          <p:nvPr/>
        </p:nvSpPr>
        <p:spPr>
          <a:xfrm>
            <a:off x="3698543" y="3182662"/>
            <a:ext cx="2051890" cy="759428"/>
          </a:xfrm>
          <a:prstGeom prst="rightArrow">
            <a:avLst/>
          </a:prstGeom>
          <a:solidFill>
            <a:schemeClr val="bg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355600">
              <a:schemeClr val="bg2">
                <a:alpha val="40000"/>
              </a:schemeClr>
            </a:glow>
          </a:effectLst>
          <a:scene3d>
            <a:camera prst="orthographicFront"/>
            <a:lightRig rig="threePt" dir="t"/>
          </a:scene3d>
          <a:sp3d>
            <a:bevelT w="165100" prst="coolSlan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002060"/>
                </a:solidFill>
                <a:latin typeface="Times New Roman" panose="02020603050405020304" pitchFamily="18" charset="0"/>
                <a:cs typeface="Times New Roman" panose="02020603050405020304" pitchFamily="18" charset="0"/>
              </a:rPr>
              <a:t>б</a:t>
            </a:r>
            <a:r>
              <a:rPr lang="uk-UA" sz="1400" b="1" dirty="0" smtClean="0">
                <a:solidFill>
                  <a:srgbClr val="002060"/>
                </a:solidFill>
                <a:latin typeface="Times New Roman" panose="02020603050405020304" pitchFamily="18" charset="0"/>
                <a:cs typeface="Times New Roman" panose="02020603050405020304" pitchFamily="18" charset="0"/>
              </a:rPr>
              <a:t>удуть перекладені</a:t>
            </a:r>
            <a:endParaRPr lang="uk-UA"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696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275033"/>
            <a:ext cx="1463167" cy="1383912"/>
          </a:xfrm>
          <a:prstGeom prst="rect">
            <a:avLst/>
          </a:prstGeom>
        </p:spPr>
      </p:pic>
      <p:pic>
        <p:nvPicPr>
          <p:cNvPr id="11" name="Рисунок 10"/>
          <p:cNvPicPr>
            <a:picLocks noChangeAspect="1"/>
          </p:cNvPicPr>
          <p:nvPr/>
        </p:nvPicPr>
        <p:blipFill>
          <a:blip r:embed="rId3"/>
          <a:stretch>
            <a:fillRect/>
          </a:stretch>
        </p:blipFill>
        <p:spPr>
          <a:xfrm>
            <a:off x="391886" y="1335701"/>
            <a:ext cx="8242663" cy="5169602"/>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990600" y="1735603"/>
            <a:ext cx="7391400" cy="3539430"/>
          </a:xfrm>
          <a:prstGeom prst="rect">
            <a:avLst/>
          </a:prstGeom>
        </p:spPr>
        <p:txBody>
          <a:bodyPr wrap="square">
            <a:spAutoFit/>
          </a:bodyPr>
          <a:lstStyle/>
          <a:p>
            <a:pPr algn="ctr">
              <a:defRPr/>
            </a:pPr>
            <a:r>
              <a:rPr lang="uk-UA" altLang="ko-KR" sz="2600" dirty="0">
                <a:latin typeface="Times New Roman" panose="02020603050405020304" pitchFamily="18" charset="0"/>
                <a:ea typeface="Gulim"/>
                <a:cs typeface="Times New Roman" panose="02020603050405020304" pitchFamily="18" charset="0"/>
              </a:rPr>
              <a:t>У</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2020 </a:t>
            </a:r>
            <a:r>
              <a:rPr lang="uk-UA" altLang="ko-KR" sz="2600" dirty="0">
                <a:solidFill>
                  <a:srgbClr val="C00000"/>
                </a:solidFill>
                <a:latin typeface="Times New Roman" panose="02020603050405020304" pitchFamily="18" charset="0"/>
                <a:ea typeface="Gulim"/>
                <a:cs typeface="Times New Roman" panose="02020603050405020304" pitchFamily="18" charset="0"/>
              </a:rPr>
              <a:t>році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
            </a:r>
            <a:br>
              <a:rPr lang="uk-UA" altLang="ko-KR" sz="2600" dirty="0" smtClean="0">
                <a:solidFill>
                  <a:srgbClr val="C00000"/>
                </a:solidFill>
                <a:latin typeface="Times New Roman" panose="02020603050405020304" pitchFamily="18" charset="0"/>
                <a:ea typeface="Gulim"/>
                <a:cs typeface="Times New Roman" panose="02020603050405020304" pitchFamily="18" charset="0"/>
              </a:rPr>
            </a:br>
            <a:r>
              <a:rPr lang="uk-UA" altLang="ko-KR" sz="2600" dirty="0" smtClean="0">
                <a:latin typeface="Times New Roman" panose="02020603050405020304" pitchFamily="18" charset="0"/>
                <a:ea typeface="Gulim"/>
                <a:cs typeface="Times New Roman" panose="02020603050405020304" pitchFamily="18" charset="0"/>
              </a:rPr>
              <a:t>чинні </a:t>
            </a:r>
            <a:r>
              <a:rPr lang="uk-UA" altLang="ko-KR" sz="2600" dirty="0">
                <a:latin typeface="Times New Roman" panose="02020603050405020304" pitchFamily="18" charset="0"/>
                <a:ea typeface="Gulim"/>
                <a:cs typeface="Times New Roman" panose="02020603050405020304" pitchFamily="18" charset="0"/>
              </a:rPr>
              <a:t>сертифікати зовнішнього незалежного оцінювання</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endParaRPr lang="uk-UA" altLang="ko-KR" sz="2600" dirty="0" smtClean="0">
              <a:solidFill>
                <a:srgbClr val="002060"/>
              </a:solidFill>
              <a:latin typeface="Times New Roman" panose="02020603050405020304" pitchFamily="18" charset="0"/>
              <a:ea typeface="Gulim"/>
              <a:cs typeface="Times New Roman" panose="02020603050405020304" pitchFamily="18" charset="0"/>
            </a:endParaRPr>
          </a:p>
          <a:p>
            <a:pPr algn="ctr">
              <a:defRPr/>
            </a:pP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2017, 2018, 2019 </a:t>
            </a:r>
            <a:r>
              <a:rPr lang="uk-UA" altLang="ko-KR" sz="2600" dirty="0">
                <a:latin typeface="Times New Roman" panose="02020603050405020304" pitchFamily="18" charset="0"/>
                <a:ea typeface="Gulim"/>
                <a:cs typeface="Times New Roman" panose="02020603050405020304" pitchFamily="18" charset="0"/>
              </a:rPr>
              <a:t>та</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2020 років</a:t>
            </a:r>
          </a:p>
          <a:p>
            <a:pPr algn="just">
              <a:defRPr/>
            </a:pPr>
            <a:endParaRPr lang="uk-UA" altLang="ko-KR" sz="2000" dirty="0">
              <a:solidFill>
                <a:srgbClr val="002060"/>
              </a:solidFill>
              <a:latin typeface="Century Schoolbook" panose="02040604050505020304" pitchFamily="18" charset="0"/>
              <a:ea typeface="Gulim"/>
              <a:cs typeface="Times New Roman" panose="02020603050405020304" pitchFamily="18" charset="0"/>
            </a:endParaRPr>
          </a:p>
          <a:p>
            <a:pPr algn="ctr">
              <a:defRPr/>
            </a:pPr>
            <a:r>
              <a:rPr lang="uk-UA" altLang="ko-KR" sz="2500" dirty="0" smtClean="0">
                <a:latin typeface="Times New Roman" panose="02020603050405020304" pitchFamily="18" charset="0"/>
                <a:ea typeface="Gulim"/>
                <a:cs typeface="Times New Roman" panose="02020603050405020304" pitchFamily="18" charset="0"/>
              </a:rPr>
              <a:t>Результати </a:t>
            </a:r>
            <a:r>
              <a:rPr lang="uk-UA" altLang="ko-KR" sz="2500" dirty="0">
                <a:solidFill>
                  <a:srgbClr val="C00000"/>
                </a:solidFill>
                <a:latin typeface="Times New Roman" panose="02020603050405020304" pitchFamily="18" charset="0"/>
                <a:ea typeface="Gulim"/>
                <a:cs typeface="Times New Roman" panose="02020603050405020304" pitchFamily="18" charset="0"/>
              </a:rPr>
              <a:t>з англійської, французької, німецької та іспанської мов </a:t>
            </a:r>
            <a:r>
              <a:rPr lang="uk-UA" altLang="ko-KR" sz="2500" dirty="0">
                <a:latin typeface="Times New Roman" panose="02020603050405020304" pitchFamily="18" charset="0"/>
                <a:ea typeface="Gulim"/>
                <a:cs typeface="Times New Roman" panose="02020603050405020304" pitchFamily="18" charset="0"/>
              </a:rPr>
              <a:t>приймаються із сертифікатів зовнішнього незалежного оцінювання </a:t>
            </a:r>
            <a:endParaRPr lang="uk-UA" altLang="ko-KR" sz="2500" dirty="0" smtClean="0">
              <a:latin typeface="Times New Roman" panose="02020603050405020304" pitchFamily="18" charset="0"/>
              <a:ea typeface="Gulim"/>
              <a:cs typeface="Times New Roman" panose="02020603050405020304" pitchFamily="18" charset="0"/>
            </a:endParaRPr>
          </a:p>
          <a:p>
            <a:pPr algn="ctr">
              <a:defRPr/>
            </a:pPr>
            <a:r>
              <a:rPr lang="uk-UA" altLang="ko-KR" sz="2500" dirty="0" smtClean="0">
                <a:solidFill>
                  <a:srgbClr val="C00000"/>
                </a:solidFill>
                <a:latin typeface="Times New Roman" panose="02020603050405020304" pitchFamily="18" charset="0"/>
                <a:ea typeface="Gulim"/>
                <a:cs typeface="Times New Roman" panose="02020603050405020304" pitchFamily="18" charset="0"/>
              </a:rPr>
              <a:t>2018, 2019</a:t>
            </a:r>
            <a:r>
              <a:rPr lang="uk-UA" altLang="ko-KR" sz="2500" dirty="0" smtClean="0">
                <a:solidFill>
                  <a:srgbClr val="002060"/>
                </a:solidFill>
                <a:latin typeface="Times New Roman" panose="02020603050405020304" pitchFamily="18" charset="0"/>
                <a:ea typeface="Gulim"/>
                <a:cs typeface="Times New Roman" panose="02020603050405020304" pitchFamily="18" charset="0"/>
              </a:rPr>
              <a:t> </a:t>
            </a:r>
            <a:r>
              <a:rPr lang="uk-UA" altLang="ko-KR" sz="2500" dirty="0">
                <a:latin typeface="Times New Roman" panose="02020603050405020304" pitchFamily="18" charset="0"/>
                <a:ea typeface="Gulim"/>
                <a:cs typeface="Times New Roman" panose="02020603050405020304" pitchFamily="18" charset="0"/>
              </a:rPr>
              <a:t>та</a:t>
            </a:r>
            <a:r>
              <a:rPr lang="uk-UA" altLang="ko-KR" sz="2500" dirty="0">
                <a:solidFill>
                  <a:srgbClr val="002060"/>
                </a:solidFill>
                <a:latin typeface="Times New Roman" panose="02020603050405020304" pitchFamily="18" charset="0"/>
                <a:ea typeface="Gulim"/>
                <a:cs typeface="Times New Roman" panose="02020603050405020304" pitchFamily="18" charset="0"/>
              </a:rPr>
              <a:t> </a:t>
            </a:r>
            <a:r>
              <a:rPr lang="uk-UA" altLang="ko-KR" sz="2500" dirty="0" smtClean="0">
                <a:solidFill>
                  <a:srgbClr val="C00000"/>
                </a:solidFill>
                <a:latin typeface="Times New Roman" panose="02020603050405020304" pitchFamily="18" charset="0"/>
                <a:ea typeface="Gulim"/>
                <a:cs typeface="Times New Roman" panose="02020603050405020304" pitchFamily="18" charset="0"/>
              </a:rPr>
              <a:t>2020 </a:t>
            </a:r>
            <a:r>
              <a:rPr lang="uk-UA" altLang="ko-KR" sz="2500" dirty="0">
                <a:solidFill>
                  <a:srgbClr val="C00000"/>
                </a:solidFill>
                <a:latin typeface="Times New Roman" panose="02020603050405020304" pitchFamily="18" charset="0"/>
                <a:ea typeface="Gulim"/>
                <a:cs typeface="Times New Roman" panose="02020603050405020304" pitchFamily="18" charset="0"/>
              </a:rPr>
              <a:t>років</a:t>
            </a:r>
          </a:p>
        </p:txBody>
      </p:sp>
    </p:spTree>
    <p:extLst>
      <p:ext uri="{BB962C8B-B14F-4D97-AF65-F5344CB8AC3E}">
        <p14:creationId xmlns:p14="http://schemas.microsoft.com/office/powerpoint/2010/main" val="640426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4" y="5382075"/>
            <a:ext cx="1463040" cy="1384305"/>
          </a:xfrm>
          <a:prstGeom prst="rect">
            <a:avLst/>
          </a:prstGeom>
        </p:spPr>
      </p:pic>
      <p:pic>
        <p:nvPicPr>
          <p:cNvPr id="4" name="Рисунок 3"/>
          <p:cNvPicPr>
            <a:picLocks noChangeAspect="1"/>
          </p:cNvPicPr>
          <p:nvPr/>
        </p:nvPicPr>
        <p:blipFill>
          <a:blip r:embed="rId4"/>
          <a:stretch>
            <a:fillRect/>
          </a:stretch>
        </p:blipFill>
        <p:spPr>
          <a:xfrm>
            <a:off x="245660" y="1344822"/>
            <a:ext cx="8447964" cy="4964538"/>
          </a:xfrm>
          <a:prstGeom prst="rect">
            <a:avLst/>
          </a:prstGeom>
        </p:spPr>
      </p:pic>
      <p:sp>
        <p:nvSpPr>
          <p:cNvPr id="60" name="Овал 59"/>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50" y="62326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1561311" y="1583286"/>
            <a:ext cx="6394170" cy="1723549"/>
          </a:xfrm>
          <a:prstGeom prst="rect">
            <a:avLst/>
          </a:prstGeom>
          <a:noFill/>
        </p:spPr>
        <p:txBody>
          <a:bodyPr wrap="square" rtlCol="0">
            <a:spAutoFit/>
          </a:bodyPr>
          <a:lstStyle/>
          <a:p>
            <a:pPr algn="ctr">
              <a:defRPr/>
            </a:pPr>
            <a:r>
              <a:rPr lang="uk-UA" altLang="ko-KR" sz="3200" dirty="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rPr>
              <a:t>Реєстрація на ЗНО </a:t>
            </a:r>
            <a:endParaRPr lang="uk-UA" altLang="ko-KR" sz="3200" dirty="0" smtClean="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endParaRPr lang="uk-UA" altLang="ko-KR" sz="1400" dirty="0">
              <a:solidFill>
                <a:srgbClr val="F07510"/>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r>
              <a:rPr lang="uk-UA" altLang="ko-KR" sz="2000" dirty="0">
                <a:solidFill>
                  <a:srgbClr val="FFC000"/>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r>
              <a:rPr lang="ru-RU" altLang="uk-UA" b="1" dirty="0" smtClean="0">
                <a:solidFill>
                  <a:schemeClr val="tx1">
                    <a:lumMod val="75000"/>
                    <a:lumOff val="25000"/>
                  </a:schemeClr>
                </a:solidFill>
                <a:latin typeface="Century Schoolbook" panose="02040604050505020304" pitchFamily="18" charset="0"/>
                <a:ea typeface="Gulim"/>
                <a:cs typeface="Times New Roman" panose="02020603050405020304" pitchFamily="18" charset="0"/>
              </a:rPr>
              <a:t>Для </a:t>
            </a:r>
            <a:r>
              <a:rPr lang="ru-RU" altLang="uk-UA" b="1" dirty="0">
                <a:solidFill>
                  <a:schemeClr val="tx1">
                    <a:lumMod val="75000"/>
                    <a:lumOff val="25000"/>
                  </a:schemeClr>
                </a:solidFill>
                <a:latin typeface="Century Schoolbook" panose="02040604050505020304" pitchFamily="18" charset="0"/>
                <a:ea typeface="Gulim"/>
                <a:cs typeface="Times New Roman" panose="02020603050405020304" pitchFamily="18" charset="0"/>
              </a:rPr>
              <a:t>учнів (слухачів, студентів), які складатимуть державну підсумкову атестацію у формі зовнішнього незалежного оцінювання: </a:t>
            </a:r>
          </a:p>
        </p:txBody>
      </p:sp>
      <p:sp>
        <p:nvSpPr>
          <p:cNvPr id="5" name="TextBox 4"/>
          <p:cNvSpPr txBox="1"/>
          <p:nvPr/>
        </p:nvSpPr>
        <p:spPr>
          <a:xfrm>
            <a:off x="1251284" y="3429154"/>
            <a:ext cx="7040319" cy="646331"/>
          </a:xfrm>
          <a:prstGeom prst="rect">
            <a:avLst/>
          </a:prstGeom>
          <a:noFill/>
        </p:spPr>
        <p:txBody>
          <a:bodyPr wrap="square" rtlCol="0">
            <a:spAutoFit/>
          </a:bodyPr>
          <a:lstStyle/>
          <a:p>
            <a:pPr indent="273050" algn="just">
              <a:buClr>
                <a:schemeClr val="tx1"/>
              </a:buClr>
              <a:buFont typeface="Wingdings" panose="05000000000000000000" pitchFamily="2" charset="2"/>
              <a:buChar char="Ø"/>
            </a:pP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03.02 </a:t>
            </a:r>
            <a:r>
              <a:rPr lang="uk-UA" altLang="uk-UA"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17.03.2020 </a:t>
            </a:r>
            <a:r>
              <a:rPr lang="uk-UA" altLang="uk-UA" dirty="0">
                <a:solidFill>
                  <a:srgbClr val="7030A0"/>
                </a:solidFill>
                <a:latin typeface="Georgia" panose="02040502050405020303" pitchFamily="18" charset="0"/>
                <a:ea typeface="Calibri" panose="020F0502020204030204" pitchFamily="34" charset="0"/>
                <a:cs typeface="Times New Roman" panose="02020603050405020304" pitchFamily="18" charset="0"/>
              </a:rPr>
              <a:t>- </a:t>
            </a:r>
            <a:r>
              <a:rPr lang="uk-UA" altLang="uk-UA" dirty="0">
                <a:latin typeface="Times New Roman" panose="02020603050405020304" pitchFamily="18" charset="0"/>
                <a:ea typeface="Calibri" panose="020F0502020204030204" pitchFamily="34" charset="0"/>
                <a:cs typeface="Times New Roman" panose="02020603050405020304" pitchFamily="18" charset="0"/>
              </a:rPr>
              <a:t>подання реєстраційних документів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для </a:t>
            </a:r>
            <a:r>
              <a:rPr lang="uk-UA" altLang="uk-UA" dirty="0">
                <a:latin typeface="Times New Roman" panose="02020603050405020304" pitchFamily="18" charset="0"/>
                <a:ea typeface="Calibri" panose="020F0502020204030204" pitchFamily="34" charset="0"/>
                <a:cs typeface="Times New Roman" panose="02020603050405020304" pitchFamily="18" charset="0"/>
              </a:rPr>
              <a:t>участі у зовнішньому незалежному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оцінюванні (до закладу освіти)</a:t>
            </a:r>
            <a:endParaRPr lang="uk-UA" dirty="0"/>
          </a:p>
        </p:txBody>
      </p:sp>
      <p:sp>
        <p:nvSpPr>
          <p:cNvPr id="6" name="TextBox 5"/>
          <p:cNvSpPr txBox="1"/>
          <p:nvPr/>
        </p:nvSpPr>
        <p:spPr>
          <a:xfrm>
            <a:off x="1251284" y="4488508"/>
            <a:ext cx="7033200" cy="685059"/>
          </a:xfrm>
          <a:prstGeom prst="rect">
            <a:avLst/>
          </a:prstGeom>
          <a:noFill/>
        </p:spPr>
        <p:txBody>
          <a:bodyPr wrap="square" rtlCol="0">
            <a:spAutoFit/>
          </a:bodyPr>
          <a:lstStyle/>
          <a:p>
            <a:pPr algn="just">
              <a:lnSpc>
                <a:spcPct val="107000"/>
              </a:lnSpc>
              <a:spcBef>
                <a:spcPct val="0"/>
              </a:spcBef>
              <a:spcAft>
                <a:spcPts val="800"/>
              </a:spcAft>
              <a:buFont typeface="Wingdings" panose="05000000000000000000" pitchFamily="2" charset="2"/>
              <a:buChar char="Ø"/>
            </a:pP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altLang="uk-UA"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03.02 </a:t>
            </a:r>
            <a:r>
              <a:rPr lang="uk-UA" altLang="uk-UA"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24.03.2020 </a:t>
            </a:r>
            <a:r>
              <a:rPr lang="uk-UA" altLang="uk-UA" dirty="0" smtClean="0">
                <a:solidFill>
                  <a:srgbClr val="7030A0"/>
                </a:solidFill>
                <a:latin typeface="Georgia" panose="02040502050405020303" pitchFamily="18" charset="0"/>
                <a:ea typeface="Calibri" panose="020F0502020204030204" pitchFamily="34" charset="0"/>
                <a:cs typeface="Times New Roman" panose="02020603050405020304" pitchFamily="18" charset="0"/>
              </a:rPr>
              <a:t>- </a:t>
            </a:r>
            <a:r>
              <a:rPr lang="uk-UA" altLang="uk-UA" dirty="0">
                <a:latin typeface="Times New Roman" panose="02020603050405020304" pitchFamily="18" charset="0"/>
                <a:ea typeface="Calibri" panose="020F0502020204030204" pitchFamily="34" charset="0"/>
                <a:cs typeface="Times New Roman" panose="02020603050405020304" pitchFamily="18" charset="0"/>
              </a:rPr>
              <a:t>унесення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змін </a:t>
            </a:r>
            <a:r>
              <a:rPr lang="uk-UA" altLang="uk-UA" dirty="0">
                <a:latin typeface="Times New Roman" panose="02020603050405020304" pitchFamily="18" charset="0"/>
                <a:ea typeface="Calibri" panose="020F0502020204030204" pitchFamily="34" charset="0"/>
                <a:cs typeface="Times New Roman" panose="02020603050405020304" pitchFamily="18" charset="0"/>
              </a:rPr>
              <a:t>до реєстраційних даних (перереєстрація)</a:t>
            </a:r>
          </a:p>
        </p:txBody>
      </p:sp>
    </p:spTree>
    <p:extLst>
      <p:ext uri="{BB962C8B-B14F-4D97-AF65-F5344CB8AC3E}">
        <p14:creationId xmlns:p14="http://schemas.microsoft.com/office/powerpoint/2010/main" val="378471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232012" y="1165581"/>
            <a:ext cx="8566700" cy="5785227"/>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3"/>
          <a:stretch>
            <a:fillRect/>
          </a:stretch>
        </p:blipFill>
        <p:spPr>
          <a:xfrm>
            <a:off x="126730" y="173758"/>
            <a:ext cx="1486439" cy="899015"/>
          </a:xfrm>
          <a:prstGeom prst="rect">
            <a:avLst/>
          </a:prstGeom>
        </p:spPr>
      </p:pic>
      <p:graphicFrame>
        <p:nvGraphicFramePr>
          <p:cNvPr id="13" name="Схема 12"/>
          <p:cNvGraphicFramePr/>
          <p:nvPr>
            <p:extLst>
              <p:ext uri="{D42A27DB-BD31-4B8C-83A1-F6EECF244321}">
                <p14:modId xmlns:p14="http://schemas.microsoft.com/office/powerpoint/2010/main" val="3037722393"/>
              </p:ext>
            </p:extLst>
          </p:nvPr>
        </p:nvGraphicFramePr>
        <p:xfrm>
          <a:off x="2123592" y="1970825"/>
          <a:ext cx="6675120" cy="4277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1817168" y="1428509"/>
            <a:ext cx="5930219" cy="461665"/>
          </a:xfrm>
          <a:prstGeom prst="rect">
            <a:avLst/>
          </a:prstGeom>
          <a:noFill/>
          <a:ln>
            <a:solidFill>
              <a:schemeClr val="bg1"/>
            </a:solidFill>
          </a:ln>
        </p:spPr>
        <p:txBody>
          <a:bodyPr wrap="square" rtlCol="0">
            <a:spAutoFit/>
          </a:bodyPr>
          <a:lstStyle/>
          <a:p>
            <a:pPr algn="ctr"/>
            <a:r>
              <a:rPr lang="uk-UA" sz="2400" b="1" dirty="0" smtClean="0">
                <a:solidFill>
                  <a:srgbClr val="B75A0D"/>
                </a:solidFill>
                <a:latin typeface="Times New Roman" panose="02020603050405020304" pitchFamily="18" charset="0"/>
                <a:cs typeface="Times New Roman" panose="02020603050405020304" pitchFamily="18" charset="0"/>
              </a:rPr>
              <a:t>ДПА у формі ЗНО</a:t>
            </a:r>
            <a:endParaRPr lang="uk-UA" sz="2400" b="1" dirty="0">
              <a:solidFill>
                <a:srgbClr val="B75A0D"/>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900479" y="3097051"/>
            <a:ext cx="1425379" cy="1323439"/>
          </a:xfrm>
          <a:prstGeom prst="rect">
            <a:avLst/>
          </a:prstGeom>
          <a:solidFill>
            <a:schemeClr val="bg1">
              <a:lumMod val="95000"/>
            </a:schemeClr>
          </a:solidFill>
          <a:ln>
            <a:solidFill>
              <a:schemeClr val="accent1">
                <a:shade val="50000"/>
              </a:schemeClr>
            </a:solidFill>
          </a:ln>
        </p:spPr>
        <p:txBody>
          <a:bodyPr wrap="square">
            <a:spAutoFit/>
          </a:bodyPr>
          <a:lstStyle/>
          <a:p>
            <a:pPr algn="ctr"/>
            <a:r>
              <a:rPr lang="uk-UA" altLang="ru-RU" sz="2000" kern="0" dirty="0" smtClean="0"/>
              <a:t>Для </a:t>
            </a:r>
          </a:p>
          <a:p>
            <a:pPr algn="ctr"/>
            <a:r>
              <a:rPr lang="uk-UA" altLang="ru-RU" sz="2000" kern="0" dirty="0" smtClean="0"/>
              <a:t>учнів </a:t>
            </a:r>
            <a:r>
              <a:rPr lang="uk-UA" altLang="ru-RU" sz="2000" kern="0" dirty="0"/>
              <a:t>(слухачів, студентів) </a:t>
            </a:r>
            <a:endParaRPr lang="uk-UA" sz="2000" dirty="0"/>
          </a:p>
        </p:txBody>
      </p:sp>
    </p:spTree>
    <p:extLst>
      <p:ext uri="{BB962C8B-B14F-4D97-AF65-F5344CB8AC3E}">
        <p14:creationId xmlns:p14="http://schemas.microsoft.com/office/powerpoint/2010/main" val="204203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4" y="5382075"/>
            <a:ext cx="1463040" cy="1384305"/>
          </a:xfrm>
          <a:prstGeom prst="rect">
            <a:avLst/>
          </a:prstGeom>
        </p:spPr>
      </p:pic>
      <p:pic>
        <p:nvPicPr>
          <p:cNvPr id="4" name="Рисунок 3"/>
          <p:cNvPicPr>
            <a:picLocks noChangeAspect="1"/>
          </p:cNvPicPr>
          <p:nvPr/>
        </p:nvPicPr>
        <p:blipFill>
          <a:blip r:embed="rId4"/>
          <a:stretch>
            <a:fillRect/>
          </a:stretch>
        </p:blipFill>
        <p:spPr>
          <a:xfrm>
            <a:off x="242384" y="1090096"/>
            <a:ext cx="8464732" cy="5386904"/>
          </a:xfrm>
          <a:prstGeom prst="rect">
            <a:avLst/>
          </a:prstGeom>
        </p:spPr>
      </p:pic>
      <p:sp>
        <p:nvSpPr>
          <p:cNvPr id="60" name="Овал 59"/>
          <p:cNvSpPr/>
          <p:nvPr/>
        </p:nvSpPr>
        <p:spPr>
          <a:xfrm>
            <a:off x="1831919" y="236081"/>
            <a:ext cx="5956663" cy="94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46" y="45405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pic>
        <p:nvPicPr>
          <p:cNvPr id="7" name="Рисунок 6"/>
          <p:cNvPicPr>
            <a:picLocks noChangeAspect="1"/>
          </p:cNvPicPr>
          <p:nvPr/>
        </p:nvPicPr>
        <p:blipFill>
          <a:blip r:embed="rId6"/>
          <a:stretch>
            <a:fillRect/>
          </a:stretch>
        </p:blipFill>
        <p:spPr>
          <a:xfrm>
            <a:off x="1674133" y="1491501"/>
            <a:ext cx="5953093" cy="1972333"/>
          </a:xfrm>
          <a:prstGeom prst="rect">
            <a:avLst/>
          </a:prstGeom>
        </p:spPr>
      </p:pic>
      <p:pic>
        <p:nvPicPr>
          <p:cNvPr id="8" name="Рисунок 7"/>
          <p:cNvPicPr>
            <a:picLocks noChangeAspect="1"/>
          </p:cNvPicPr>
          <p:nvPr/>
        </p:nvPicPr>
        <p:blipFill>
          <a:blip r:embed="rId7"/>
          <a:stretch>
            <a:fillRect/>
          </a:stretch>
        </p:blipFill>
        <p:spPr>
          <a:xfrm>
            <a:off x="1426485" y="3580647"/>
            <a:ext cx="6448391" cy="2166687"/>
          </a:xfrm>
          <a:prstGeom prst="rect">
            <a:avLst/>
          </a:prstGeom>
        </p:spPr>
      </p:pic>
      <p:sp>
        <p:nvSpPr>
          <p:cNvPr id="12" name="TextBox 11"/>
          <p:cNvSpPr txBox="1"/>
          <p:nvPr/>
        </p:nvSpPr>
        <p:spPr>
          <a:xfrm>
            <a:off x="3943079" y="3656721"/>
            <a:ext cx="1617160" cy="276999"/>
          </a:xfrm>
          <a:prstGeom prst="rect">
            <a:avLst/>
          </a:prstGeom>
          <a:solidFill>
            <a:schemeClr val="bg1"/>
          </a:solidFill>
        </p:spPr>
        <p:txBody>
          <a:bodyPr wrap="square" rtlCol="0">
            <a:spAutoFit/>
          </a:bodyPr>
          <a:lstStyle/>
          <a:p>
            <a:r>
              <a:rPr lang="uk-UA" sz="1200" b="1" u="sng" dirty="0" smtClean="0">
                <a:solidFill>
                  <a:srgbClr val="CC00CC"/>
                </a:solidFill>
                <a:effectLst>
                  <a:outerShdw blurRad="38100" dist="38100" dir="2700000" algn="tl">
                    <a:srgbClr val="000000">
                      <a:alpha val="43137"/>
                    </a:srgbClr>
                  </a:outerShdw>
                </a:effectLst>
                <a:latin typeface="Century Schoolbook" panose="02040604050505020304" pitchFamily="18" charset="0"/>
              </a:rPr>
              <a:t>Реєстрація - 2020</a:t>
            </a:r>
            <a:endParaRPr lang="uk-UA" sz="1200" b="1" u="sng" dirty="0">
              <a:solidFill>
                <a:srgbClr val="CC00CC"/>
              </a:solidFill>
              <a:effectLst>
                <a:outerShdw blurRad="38100" dist="38100" dir="2700000" algn="tl">
                  <a:srgbClr val="000000">
                    <a:alpha val="43137"/>
                  </a:srgbClr>
                </a:outerShdw>
              </a:effectLst>
              <a:latin typeface="Century Schoolbook" panose="02040604050505020304" pitchFamily="18" charset="0"/>
            </a:endParaRPr>
          </a:p>
        </p:txBody>
      </p:sp>
      <p:cxnSp>
        <p:nvCxnSpPr>
          <p:cNvPr id="14" name="Пряма зі стрілкою 13"/>
          <p:cNvCxnSpPr/>
          <p:nvPr/>
        </p:nvCxnSpPr>
        <p:spPr>
          <a:xfrm>
            <a:off x="3276600" y="3354463"/>
            <a:ext cx="666479" cy="462444"/>
          </a:xfrm>
          <a:prstGeom prst="straightConnector1">
            <a:avLst/>
          </a:prstGeom>
          <a:ln w="28575">
            <a:solidFill>
              <a:srgbClr val="AE000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29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3955</TotalTime>
  <Words>1558</Words>
  <Application>Microsoft Office PowerPoint</Application>
  <PresentationFormat>Экран (4:3)</PresentationFormat>
  <Paragraphs>320</Paragraphs>
  <Slides>31</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Office Theme</vt:lpstr>
      <vt:lpstr>8_Тема Office</vt:lpstr>
      <vt:lpstr> ЗОВНІШНЄ НЕЗАЛЕЖНЕ ОЦІНЮВАННЯ-2020</vt:lpstr>
      <vt:lpstr>Нормативні документи</vt:lpstr>
      <vt:lpstr> ЗНО–2020</vt:lpstr>
      <vt:lpstr>ЗНО–2020</vt:lpstr>
      <vt:lpstr>ЗНО–2020</vt:lpstr>
      <vt:lpstr>ЗНО–2020</vt:lpstr>
      <vt:lpstr>ЗНО–2020</vt:lpstr>
      <vt:lpstr>ЗНО–2020</vt:lpstr>
      <vt:lpstr>ЗНО–2020</vt:lpstr>
      <vt:lpstr>Презентация PowerPoint</vt:lpstr>
      <vt:lpstr>ЗНО–2020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ЗНО–2020</vt:lpstr>
      <vt:lpstr>ЗНО–2020</vt:lpstr>
      <vt:lpstr>У день проходження ЗНО</vt:lpstr>
      <vt:lpstr>До уваги майбутніх першокурсників закладів вищої освіти!</vt:lpstr>
      <vt:lpstr>Презентация PowerPoint</vt:lpstr>
      <vt:lpstr>Презентация PowerPoint</vt:lpstr>
      <vt:lpstr>Пробне ЗНО</vt:lpstr>
      <vt:lpstr>Пробне ЗНО–2020</vt:lpstr>
      <vt:lpstr>У день проходження ПЗНО–2020</vt:lpstr>
      <vt:lpstr>Результати пробного ЗНО–2020</vt:lpstr>
      <vt:lpstr>Презентация PowerPoint</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Admin</cp:lastModifiedBy>
  <cp:revision>315</cp:revision>
  <cp:lastPrinted>2019-12-02T08:21:56Z</cp:lastPrinted>
  <dcterms:created xsi:type="dcterms:W3CDTF">2016-11-18T14:12:19Z</dcterms:created>
  <dcterms:modified xsi:type="dcterms:W3CDTF">2020-01-20T08:19:04Z</dcterms:modified>
</cp:coreProperties>
</file>